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5" r:id="rId2"/>
    <p:sldId id="258" r:id="rId3"/>
    <p:sldId id="261" r:id="rId4"/>
    <p:sldId id="265" r:id="rId5"/>
    <p:sldId id="266" r:id="rId6"/>
    <p:sldId id="267" r:id="rId7"/>
    <p:sldId id="268" r:id="rId8"/>
    <p:sldId id="270" r:id="rId9"/>
    <p:sldId id="272" r:id="rId10"/>
    <p:sldId id="269" r:id="rId11"/>
    <p:sldId id="275" r:id="rId12"/>
    <p:sldId id="276" r:id="rId13"/>
    <p:sldId id="277" r:id="rId14"/>
    <p:sldId id="279" r:id="rId15"/>
    <p:sldId id="280" r:id="rId16"/>
    <p:sldId id="281" r:id="rId17"/>
    <p:sldId id="286" r:id="rId18"/>
    <p:sldId id="283" r:id="rId19"/>
    <p:sldId id="274" r:id="rId20"/>
    <p:sldId id="284" r:id="rId21"/>
    <p:sldId id="271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63" r:id="rId30"/>
    <p:sldId id="273" r:id="rId31"/>
    <p:sldId id="294" r:id="rId32"/>
    <p:sldId id="295" r:id="rId33"/>
    <p:sldId id="260" r:id="rId34"/>
    <p:sldId id="296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C00"/>
    <a:srgbClr val="82190C"/>
    <a:srgbClr val="FFFFF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754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16DCB-671F-4B5C-A65F-21D30882ED36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A2C46-807A-4D80-B448-FEAACD0C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1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A2C46-807A-4D80-B448-FEAACD0C29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83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A2C46-807A-4D80-B448-FEAACD0C29F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58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11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26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467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16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7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4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17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30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94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14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15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AA503-979A-4B1A-8F41-4B2EB6DA31F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BD9CE-8973-4A5F-B190-CE3E712B0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1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gif"/><Relationship Id="rId4" Type="http://schemas.openxmlformats.org/officeDocument/2006/relationships/image" Target="../media/image6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8792" y="222947"/>
            <a:ext cx="12192000" cy="49244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000000">
                <a:alpha val="80000"/>
              </a:srgb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300" dirty="0" smtClean="0"/>
          </a:p>
          <a:p>
            <a:pPr algn="ctr"/>
            <a:r>
              <a:rPr lang="ru-RU" sz="2000" dirty="0" smtClean="0"/>
              <a:t>ГОРОДСКОЙ </a:t>
            </a:r>
            <a:r>
              <a:rPr lang="ru-RU" sz="2000" dirty="0"/>
              <a:t>ИНФОРМАЦИОННО-ИДЕОЛОГИЧЕСКИЙ </a:t>
            </a:r>
            <a:r>
              <a:rPr lang="ru-RU" sz="2000" dirty="0" smtClean="0"/>
              <a:t>ЦЕНТР</a:t>
            </a:r>
          </a:p>
          <a:p>
            <a:pPr algn="ctr"/>
            <a:endParaRPr lang="ru-RU" sz="300" dirty="0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-4690" y="1403870"/>
            <a:ext cx="7568522" cy="4951868"/>
          </a:xfrm>
          <a:prstGeom prst="flowChartDocument">
            <a:avLst/>
          </a:prstGeom>
          <a:solidFill>
            <a:srgbClr val="82190C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167640" y="1460078"/>
            <a:ext cx="7731472" cy="402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– </a:t>
            </a:r>
            <a:endParaRPr lang="ru-RU" sz="6000" b="1" dirty="0" smtClean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6000" b="1" dirty="0" smtClean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60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ОСВОБОЖДЕНИЯ </a:t>
            </a:r>
            <a:endParaRPr lang="ru-RU" sz="6000" b="1" dirty="0" smtClean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6000" b="1" dirty="0" smtClean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60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НЕЗАВИСИМОСТИ </a:t>
            </a:r>
            <a:endParaRPr lang="ru-RU" sz="6000" b="1" dirty="0" smtClean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 80-летию освобождения Беларуси </a:t>
            </a:r>
            <a:endParaRPr lang="en-US" sz="2800" b="1" dirty="0" smtClean="0">
              <a:ln w="9525">
                <a:solidFill>
                  <a:srgbClr val="EC432C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800" b="1" dirty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немецко-фашистских захватчиков. </a:t>
            </a:r>
            <a:endParaRPr lang="ru-RU" sz="2800" b="1" dirty="0" smtClean="0">
              <a:ln w="9525">
                <a:solidFill>
                  <a:srgbClr val="EC432C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</a:t>
            </a:r>
            <a:r>
              <a:rPr lang="ru-RU" sz="2800" b="1" dirty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«Багратион»)</a:t>
            </a:r>
            <a:endParaRPr lang="en-US" sz="2800" b="1" dirty="0">
              <a:ln w="9525">
                <a:solidFill>
                  <a:srgbClr val="EC432C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2765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3200"/>
            <a:ext cx="12192000" cy="326966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s://s3-minsk.cloud.mts.by/datastorage/iolcha/library/photo_2024-04-01_10-01-3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768" y="669670"/>
            <a:ext cx="6365529" cy="697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0" y="715390"/>
            <a:ext cx="12192000" cy="121371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7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689600"/>
            <a:ext cx="12192000" cy="942108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76609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КРУПНЕЙШЕГО ПО МАСШТАБАМ ЗА ВСЮ ИСТОРИЮ ВОЙН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НАСТУПЛЕНИЯ ОСТАЛАСЬ ПРАКТИЧЕСКИ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НЕЗАМЕЧЕННОЙ</a:t>
            </a:r>
            <a:endParaRPr lang="en-US" sz="105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90544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Picture 6" descr="https://mf.b37mrtl.ru/russian/images/2019.06/original/5d0b6f771835616a718b45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625" y="857176"/>
            <a:ext cx="5991810" cy="377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46424" y="4639318"/>
            <a:ext cx="11822545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000" b="1" dirty="0">
                <a:latin typeface="+mn-lt"/>
              </a:rPr>
              <a:t>Подготовка операции «Багратион</a:t>
            </a:r>
            <a:r>
              <a:rPr lang="ru-RU" sz="2000" b="1" dirty="0" smtClean="0">
                <a:latin typeface="+mn-lt"/>
              </a:rPr>
              <a:t>» </a:t>
            </a:r>
            <a:endParaRPr lang="ru-RU" sz="2000" b="1" dirty="0" smtClean="0">
              <a:latin typeface="+mn-lt"/>
            </a:endParaRPr>
          </a:p>
          <a:p>
            <a:r>
              <a:rPr lang="ru-RU" sz="2000" b="1" dirty="0" smtClean="0">
                <a:latin typeface="+mn-lt"/>
              </a:rPr>
              <a:t>Слева направо: генерал-лейтенант </a:t>
            </a:r>
            <a:r>
              <a:rPr lang="ru-RU" sz="2000" b="1" dirty="0">
                <a:latin typeface="+mn-lt"/>
              </a:rPr>
              <a:t>Иван Варенников, </a:t>
            </a:r>
            <a:r>
              <a:rPr lang="ru-RU" sz="2000" b="1" dirty="0" smtClean="0">
                <a:latin typeface="+mn-lt"/>
              </a:rPr>
              <a:t>маршал </a:t>
            </a:r>
            <a:r>
              <a:rPr lang="ru-RU" sz="2000" b="1" dirty="0">
                <a:latin typeface="+mn-lt"/>
              </a:rPr>
              <a:t>Советского Союза Георгий Жуков, </a:t>
            </a:r>
            <a:endParaRPr lang="ru-RU" sz="2000" b="1" dirty="0" smtClean="0">
              <a:latin typeface="+mn-lt"/>
            </a:endParaRPr>
          </a:p>
          <a:p>
            <a:r>
              <a:rPr lang="ru-RU" sz="2000" b="1" dirty="0" smtClean="0">
                <a:latin typeface="+mn-lt"/>
              </a:rPr>
              <a:t>генерал-полковник </a:t>
            </a:r>
            <a:r>
              <a:rPr lang="ru-RU" sz="2000" b="1" dirty="0">
                <a:latin typeface="+mn-lt"/>
              </a:rPr>
              <a:t>Василий Казаков, </a:t>
            </a:r>
            <a:r>
              <a:rPr lang="ru-RU" sz="2000" b="1" dirty="0" smtClean="0">
                <a:latin typeface="+mn-lt"/>
              </a:rPr>
              <a:t>маршал </a:t>
            </a:r>
            <a:r>
              <a:rPr lang="ru-RU" sz="2000" b="1" dirty="0">
                <a:latin typeface="+mn-lt"/>
              </a:rPr>
              <a:t>Советского Союза Константин Рокоссовский</a:t>
            </a:r>
          </a:p>
        </p:txBody>
      </p:sp>
    </p:spTree>
    <p:extLst>
      <p:ext uri="{BB962C8B-B14F-4D97-AF65-F5344CB8AC3E}">
        <p14:creationId xmlns:p14="http://schemas.microsoft.com/office/powerpoint/2010/main" val="34260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689600"/>
            <a:ext cx="12192000" cy="942108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76609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ПРОВОДИЛАСЬ ВОЙСКАМИ СРАЗУ 4-Х ФРОНТОВ –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1-ГО ПРИБАЛТИЙСКОГО, 3, 2, 1-ГО БЕЛОРУССКОГО ФРОНТОВ</a:t>
            </a:r>
            <a:endParaRPr lang="en-US" sz="105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99780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s://avatars.dzeninfra.ru/get-zen_doc/8220767/pub_63fcde513b6ad87fb5bab96c_63ff28c4c8cfc80857c3e819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8834"/>
            <a:ext cx="8068270" cy="424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175058" y="4581531"/>
            <a:ext cx="381908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000" b="1" dirty="0" smtClean="0">
                <a:latin typeface="+mn-lt"/>
              </a:rPr>
              <a:t>Командующие: </a:t>
            </a:r>
            <a:r>
              <a:rPr lang="ru-RU" sz="2000" b="1" dirty="0" err="1">
                <a:latin typeface="+mn-lt"/>
              </a:rPr>
              <a:t>И.Х.Баграмян</a:t>
            </a:r>
            <a:r>
              <a:rPr lang="ru-RU" sz="2000" b="1" dirty="0">
                <a:latin typeface="+mn-lt"/>
              </a:rPr>
              <a:t>, </a:t>
            </a:r>
            <a:r>
              <a:rPr lang="ru-RU" sz="2000" b="1" dirty="0" err="1">
                <a:latin typeface="+mn-lt"/>
              </a:rPr>
              <a:t>И.Д.Черняховский</a:t>
            </a:r>
            <a:r>
              <a:rPr lang="ru-RU" sz="2000" b="1" dirty="0">
                <a:latin typeface="+mn-lt"/>
              </a:rPr>
              <a:t>, </a:t>
            </a:r>
            <a:r>
              <a:rPr lang="ru-RU" sz="2000" b="1" dirty="0" err="1">
                <a:latin typeface="+mn-lt"/>
              </a:rPr>
              <a:t>Г.Ф.Захаров</a:t>
            </a:r>
            <a:r>
              <a:rPr lang="ru-RU" sz="2000" b="1" dirty="0">
                <a:latin typeface="+mn-lt"/>
              </a:rPr>
              <a:t>, </a:t>
            </a:r>
            <a:r>
              <a:rPr lang="ru-RU" sz="2000" b="1" dirty="0" err="1">
                <a:latin typeface="+mn-lt"/>
              </a:rPr>
              <a:t>К.К.Рокоссовский</a:t>
            </a:r>
            <a:endParaRPr lang="ru-RU" sz="2000" b="1" dirty="0">
              <a:latin typeface="+mn-lt"/>
            </a:endParaRPr>
          </a:p>
        </p:txBody>
      </p:sp>
      <p:pic>
        <p:nvPicPr>
          <p:cNvPr id="13316" name="Picture 4" descr="https://forumcontent.paradoxplaza.com/public/733205/Ivan%20Khristoforovich%20Bagramyan_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9"/>
          <a:stretch/>
        </p:blipFill>
        <p:spPr bwMode="auto">
          <a:xfrm>
            <a:off x="8557280" y="935026"/>
            <a:ext cx="1169689" cy="172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921" y="935026"/>
            <a:ext cx="1196275" cy="172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124" y="2779420"/>
            <a:ext cx="1241944" cy="171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24" name="Picture 12" descr="https://socmgn.eps74.ru/Storage/Image/PublicationItem/Image/src/486/%D0%A0%D0%9E%D0%9A%D0%9E%D0%A1%D0%A1%D0%9E%D0%92%D0%A1%D0%9A%D0%98%D0%9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059" y="2769919"/>
            <a:ext cx="1386129" cy="172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35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205984"/>
            <a:ext cx="12192000" cy="1425724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15852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НАЧАЛУ ОПЕРАЦИИ ОБЩЕЕ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ПРЕВОСХОДСТВО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КРАСНОЙ АРМИИ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ПРОТИВНИКОМ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ДОСТИГАЛО: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ЛЮДЯМ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 2 РАЗА;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ОРУДИЯМ И МИНОМЕТАМ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3,8;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ТАНКАМ И САМОХОДНЫМ АРТИЛЛЕРИЙСКИМ УСТАНОВКАМ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(ШТУРМОВЫМ ОРУДИЯМ) – В 5,8;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БОЕВЫМ САМОЛЕТАМ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3,9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68" y="1322624"/>
            <a:ext cx="6019665" cy="3566652"/>
          </a:xfrm>
          <a:prstGeom prst="rect">
            <a:avLst/>
          </a:prstGeom>
        </p:spPr>
      </p:pic>
      <p:pic>
        <p:nvPicPr>
          <p:cNvPr id="14338" name="Picture 2" descr="https://storage01.sb.by/iblock/5f2/5f2f043b997d65dce1fa11a31af97178/4000affa77ba3595baff19b19b430b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485" y="1322430"/>
            <a:ext cx="5760720" cy="356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5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205984"/>
            <a:ext cx="12192000" cy="1425724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30435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ИТОГОМ ПЕРВОГО ЭТАПА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БЕЛОРУССКОЙ НАСТУПАТЕЛЬНОЙ ОПЕРАЦИИ «БАГРАТИОН» (23 ИЮНЯ – 4 ИЮЛЯ)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СТАЛО НАНЕСЕНИЕ ТЯЖЕЛОГО ПОРАЖЕНИЯ НЕМЕЦКОЙ ГРУППЕ АРМИЙ «ЦЕНТР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2311" y="4489703"/>
            <a:ext cx="482496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000" b="1" dirty="0">
                <a:latin typeface="+mn-lt"/>
              </a:rPr>
              <a:t>Переправа советских войск </a:t>
            </a:r>
            <a:endParaRPr lang="ru-RU" sz="2000" b="1" dirty="0" smtClean="0">
              <a:latin typeface="+mn-lt"/>
            </a:endParaRPr>
          </a:p>
          <a:p>
            <a:r>
              <a:rPr lang="ru-RU" sz="2000" b="1" dirty="0" smtClean="0">
                <a:latin typeface="+mn-lt"/>
              </a:rPr>
              <a:t>через </a:t>
            </a:r>
            <a:r>
              <a:rPr lang="ru-RU" sz="2000" b="1" dirty="0">
                <a:latin typeface="+mn-lt"/>
              </a:rPr>
              <a:t>Западную </a:t>
            </a:r>
            <a:r>
              <a:rPr lang="ru-RU" sz="2000" b="1" dirty="0" smtClean="0">
                <a:latin typeface="+mn-lt"/>
              </a:rPr>
              <a:t>Двину, </a:t>
            </a:r>
            <a:r>
              <a:rPr lang="ru-RU" sz="2000" b="1" dirty="0">
                <a:latin typeface="+mn-lt"/>
              </a:rPr>
              <a:t>июнь 1944 года</a:t>
            </a:r>
          </a:p>
        </p:txBody>
      </p:sp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2" name="Picture 2" descr="Переправа советских войск через Западную Двину в районе Бешенковичей, июнь 1944 г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52" y="893809"/>
            <a:ext cx="5556483" cy="362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687457" y="4493306"/>
            <a:ext cx="4778403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000" b="1" dirty="0">
                <a:latin typeface="+mn-lt"/>
              </a:rPr>
              <a:t>Советские войска форсируют реку Днепр </a:t>
            </a:r>
            <a:endParaRPr lang="ru-RU" sz="2000" b="1" dirty="0" smtClean="0">
              <a:latin typeface="+mn-lt"/>
            </a:endParaRPr>
          </a:p>
          <a:p>
            <a:r>
              <a:rPr lang="ru-RU" sz="2000" b="1" dirty="0" smtClean="0">
                <a:latin typeface="+mn-lt"/>
              </a:rPr>
              <a:t>под Могилевом</a:t>
            </a:r>
            <a:r>
              <a:rPr lang="ru-RU" sz="2000" b="1" dirty="0">
                <a:latin typeface="+mn-lt"/>
              </a:rPr>
              <a:t>, 1944 год</a:t>
            </a:r>
          </a:p>
        </p:txBody>
      </p:sp>
      <p:pic>
        <p:nvPicPr>
          <p:cNvPr id="15364" name="Picture 4" descr="Советские войска форсируют реку Днепр под Могилёвом, 1944 год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139" y="893809"/>
            <a:ext cx="5273040" cy="361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33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641738"/>
            <a:ext cx="12192000" cy="9899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78558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ИСКЛЮЧИТЕЛЬНОЕ ЗНАЧЕНИЕ ДЛЯ ДАЛЬНЕЙШЕГО ПРОДВИЖЕНИЯ СОВЕТСКИХ ВОЙСК ИМЕЛО ОСВОБОЖДЕНИЕ Г.МИНСКА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100508" y="4896914"/>
            <a:ext cx="4778403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000" b="1" dirty="0">
                <a:latin typeface="+mn-lt"/>
              </a:rPr>
              <a:t>На улицах освобождённого Минска </a:t>
            </a:r>
            <a:endParaRPr lang="ru-RU" sz="2000" b="1" dirty="0" smtClean="0">
              <a:latin typeface="+mn-lt"/>
            </a:endParaRPr>
          </a:p>
          <a:p>
            <a:r>
              <a:rPr lang="ru-RU" sz="2000" b="1" dirty="0" smtClean="0">
                <a:latin typeface="+mn-lt"/>
              </a:rPr>
              <a:t>3 </a:t>
            </a:r>
            <a:r>
              <a:rPr lang="ru-RU" sz="2000" b="1" dirty="0">
                <a:latin typeface="+mn-lt"/>
              </a:rPr>
              <a:t>июля 1944 года</a:t>
            </a:r>
          </a:p>
        </p:txBody>
      </p:sp>
      <p:pic>
        <p:nvPicPr>
          <p:cNvPr id="16386" name="Picture 2" descr="На улицах освобождённого Минска 3 июля 1944 г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375" y="965066"/>
            <a:ext cx="4986610" cy="388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Партизаны входят в освобожденный от немецких оккупантов Минск, июль 1944 го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94" y="965066"/>
            <a:ext cx="6926481" cy="386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71600" y="4896914"/>
            <a:ext cx="61381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sz="2000" b="1" dirty="0">
                <a:latin typeface="+mn-lt"/>
              </a:rPr>
              <a:t>Партизаны входят в освобожденный от немецких оккупантов Минск, июль 1944 года</a:t>
            </a:r>
          </a:p>
        </p:txBody>
      </p:sp>
    </p:spTree>
    <p:extLst>
      <p:ext uri="{BB962C8B-B14F-4D97-AF65-F5344CB8AC3E}">
        <p14:creationId xmlns:p14="http://schemas.microsoft.com/office/powerpoint/2010/main" val="175510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131301"/>
            <a:ext cx="12192000" cy="1500407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174276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НАСТУПЛЕНИЕ КРАСНОЙ АРМИИ БЫЛО НАСТОЛЬКО СТРЕМИТЕЛЬНЫМ И МОЩНЫМ,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ОСВОБОЖДЕНИЕ ОТ НЕМЕЦКИХ ОККУПАНТОВ Г.МИНСКА БЫЛО ОСУЩЕСТВЛЕНО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4–5 СУТОК РАНЬШЕ СРОКА,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УСТАНОВЛЕННОГО СТАВКОЙ ВЕРХОВНОГО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ГЛАВНОКОМАНДУЮЩЕГО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4" name="Picture 2" descr="https://storage01.sb.by/iblock/4d5/4d56ad2ec6250da73053932afaa95a67/d16bfc20b28295bbb5b7436ea6f5e7b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943" y="937097"/>
            <a:ext cx="6651625" cy="407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7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738326"/>
            <a:ext cx="12192000" cy="89338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-92364" y="5800711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ВАЖНЫМ ДОСТИЖЕНИЕМ ОПЕРАЦИИ «БАГРАТИОН» </a:t>
            </a:r>
          </a:p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 БОБРУЙСКИЙ И МИНСКИЙ «КОТЛЫ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458" name="Picture 2" descr="https://storage01.sb.by/iblock/016/0165bc3dcf6430c62ac2887707a0bc69/5d515e0589c3d511c5505bd60f8e4d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04" y="924946"/>
            <a:ext cx="7036005" cy="467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339448" y="1724330"/>
            <a:ext cx="4640116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just"/>
            <a:r>
              <a:rPr lang="ru-RU" sz="2000" b="1" dirty="0" smtClean="0">
                <a:latin typeface="+mn-lt"/>
              </a:rPr>
              <a:t>   Котёл — </a:t>
            </a:r>
            <a:r>
              <a:rPr lang="ru-RU" sz="2000" b="1" dirty="0">
                <a:latin typeface="+mn-lt"/>
              </a:rPr>
              <a:t>территория с имеющимися </a:t>
            </a:r>
            <a:r>
              <a:rPr lang="ru-RU" sz="2000" b="1" dirty="0" smtClean="0">
                <a:latin typeface="+mn-lt"/>
              </a:rPr>
              <a:t>                 на </a:t>
            </a:r>
            <a:r>
              <a:rPr lang="ru-RU" sz="2000" b="1" dirty="0">
                <a:latin typeface="+mn-lt"/>
              </a:rPr>
              <a:t>ней войсковыми соединениями, линия фронта вокруг которой замкнута противником, что означает полное </a:t>
            </a:r>
            <a:r>
              <a:rPr lang="ru-RU" sz="2000" b="1" dirty="0" smtClean="0">
                <a:latin typeface="+mn-lt"/>
              </a:rPr>
              <a:t>                  (</a:t>
            </a:r>
            <a:r>
              <a:rPr lang="ru-RU" sz="2000" b="1" dirty="0">
                <a:latin typeface="+mn-lt"/>
              </a:rPr>
              <a:t>и плотное, в отличие от тактического окружения) окружение этих войск, попадание их в кольцо неприятельских войск («попасть в котёл» — попасть </a:t>
            </a:r>
            <a:r>
              <a:rPr lang="ru-RU" sz="2000" b="1" dirty="0" smtClean="0">
                <a:latin typeface="+mn-lt"/>
              </a:rPr>
              <a:t>               в </a:t>
            </a:r>
            <a:r>
              <a:rPr lang="ru-RU" sz="2000" b="1" dirty="0">
                <a:latin typeface="+mn-lt"/>
              </a:rPr>
              <a:t>(полное) окружение), из которого уже невозможен их организованный </a:t>
            </a:r>
            <a:r>
              <a:rPr lang="ru-RU" sz="2000" b="1" dirty="0" smtClean="0">
                <a:latin typeface="+mn-lt"/>
              </a:rPr>
              <a:t>отвод</a:t>
            </a:r>
            <a:endParaRPr lang="ru-RU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92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526"/>
            <a:ext cx="12192000" cy="6848474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4036" y="1385951"/>
            <a:ext cx="115639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(5 июля – 29 августа) фронты</a:t>
            </a:r>
            <a:r>
              <a:rPr lang="ru-RU" sz="4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тесно </a:t>
            </a:r>
            <a:r>
              <a:rPr lang="ru-RU" sz="4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взаимодействуя </a:t>
            </a:r>
            <a:r>
              <a:rPr lang="ru-RU" sz="4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собой, успешно осуществили 5 наступательных операций: </a:t>
            </a:r>
            <a:r>
              <a:rPr lang="ru-RU" sz="4800" b="1" dirty="0" err="1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Шяуляйскую</a:t>
            </a:r>
            <a:r>
              <a:rPr lang="ru-RU" sz="4800" b="1" dirty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Вильнюсскую, Каунасскую, </a:t>
            </a:r>
            <a:r>
              <a:rPr lang="ru-RU" sz="4800" b="1" dirty="0" err="1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Белостокскую</a:t>
            </a:r>
            <a:r>
              <a:rPr lang="ru-RU" sz="4800" b="1" dirty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48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Люблин-Брестскую</a:t>
            </a:r>
            <a:endParaRPr lang="ru-RU" sz="4800" b="1" dirty="0" smtClean="0">
              <a:ln w="9525"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30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643418"/>
            <a:ext cx="12192000" cy="988290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-92364" y="5800711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ПАРТИЗАНСКОЕ ДВИЖЕНИЕ В БЕЛАРУСИ ПРИОБРЕЛО СТРАТЕГИЧЕСКОЕ ЗНАЧЕНИЕ, ПРЕВРАТИЛОСЬ В ОДИН ИЗ КРУПНЫХ ФАКТОРОВ РАЗГРОМА ВРАГА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10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94" y="3063724"/>
            <a:ext cx="4419528" cy="2468840"/>
          </a:xfrm>
          <a:prstGeom prst="rect">
            <a:avLst/>
          </a:prstGeom>
        </p:spPr>
      </p:pic>
      <p:pic>
        <p:nvPicPr>
          <p:cNvPr id="20482" name="Picture 2" descr="Брестское партизанское соединения. В лесном лагере партизаны слушают Москв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104" y="933263"/>
            <a:ext cx="2875154" cy="460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torage01.sb.by/iblock/96b/96b1f483610ace1f3376a70676782ce5/11fccb21b00819912eacf494752978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94" y="933263"/>
            <a:ext cx="7464158" cy="207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Партизан-подрывник минирует железную дорогу, 1943 год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40" y="3063724"/>
            <a:ext cx="2953812" cy="246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4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821379"/>
            <a:ext cx="12192000" cy="1773381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-1352" y="4847263"/>
            <a:ext cx="1219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ТЕЧЕНИЕ </a:t>
            </a:r>
            <a:r>
              <a:rPr lang="ru-RU" sz="2800" b="1" dirty="0" smtClean="0">
                <a:ln w="9525">
                  <a:noFill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1944–1945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 ПОЛНОСТЬЮ ИЛИ ЧАСТИЧНО БЫЛИ </a:t>
            </a:r>
            <a:r>
              <a:rPr lang="ru-RU" sz="2800" b="1" dirty="0" smtClean="0">
                <a:ln w="9525">
                  <a:noFill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ОСВОБОЖДЕНЫ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ТЕРРИТОРИИ ДЕСЯТИ ЕВРОПЕЙСКИХ СТРАН – </a:t>
            </a:r>
            <a:r>
              <a:rPr lang="ru-RU" sz="2800" b="1" dirty="0" smtClean="0">
                <a:ln w="9525">
                  <a:noFill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РУМЫНИИ, БОЛГАРИИ, ВЕНГРИИ, ЮГОСЛАВИИ, ПОЛЬШИ, ЧЕХОСЛОВАКИИ, АВСТРИИ, ДАНИИ, НОРВЕГИИ И </a:t>
            </a:r>
            <a:r>
              <a:rPr lang="ru-RU" sz="2800" b="1" dirty="0" smtClean="0">
                <a:ln w="9525">
                  <a:noFill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ГЕРМАНИИ</a:t>
            </a:r>
            <a:endParaRPr lang="en-US" sz="1100" b="1" dirty="0">
              <a:ln w="9525">
                <a:noFill/>
              </a:ln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244638"/>
            <a:ext cx="1009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ЯРКИЕ ФАКТЫ ОПЕРАЦИИ «БАГРАТИОН», ПРИБЛИЗИВШИЕ ВЕЛИКУЮ ПОБЕДУ: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 descr="https://thumbs.dreamstime.com/b/%D0%BF%D0%BE%D0%B2%D1%80%D0%B5%D0%B6%D0%B4%D0%B5%D0%BD%D0%BD%D0%B0%D1%8F-%D1%81%D1%82%D0%B0%D1%80%D0%B0%D1%8F-%D0%B1%D1%83%D0%BC%D0%B0%D0%B3%D0%B0-250297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22" b="100000" l="0" r="1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37792">
            <a:off x="3950284" y="-512351"/>
            <a:ext cx="3971993" cy="663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21070042">
            <a:off x="2578347" y="1205285"/>
            <a:ext cx="707784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82190C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Исполнитель: Евдокимов </a:t>
            </a:r>
            <a:r>
              <a:rPr lang="ru-RU" sz="2000" b="1" dirty="0" smtClean="0">
                <a:ln>
                  <a:solidFill>
                    <a:srgbClr val="82190C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Ярослав</a:t>
            </a:r>
            <a:endParaRPr lang="ru-RU" sz="2000" b="1" dirty="0">
              <a:ln>
                <a:solidFill>
                  <a:srgbClr val="82190C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>
                <a:ln>
                  <a:solidFill>
                    <a:srgbClr val="82190C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Композиция: Венский </a:t>
            </a:r>
            <a:r>
              <a:rPr lang="ru-RU" sz="2000" b="1" dirty="0" smtClean="0">
                <a:ln>
                  <a:solidFill>
                    <a:srgbClr val="82190C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вальс</a:t>
            </a:r>
            <a:endParaRPr lang="ru-RU" sz="2000" b="1" dirty="0">
              <a:ln>
                <a:solidFill>
                  <a:srgbClr val="82190C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 45-го года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ждал тебя синий Дунай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Народам Европы свободу 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Принес жаркий солнечный май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площади Вены спасенной 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Собрался народ стар и млад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старой, израненной в битвах гармони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Вальс русский играл наш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солдат…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01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waralbum.ru/photocache/30/15/61/301561-files/301561-mai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1" b="13740"/>
          <a:stretch/>
        </p:blipFill>
        <p:spPr bwMode="auto">
          <a:xfrm>
            <a:off x="0" y="-1"/>
            <a:ext cx="12192000" cy="683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590964"/>
            <a:ext cx="12192000" cy="3180871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ru-RU" sz="6000" b="1" dirty="0" smtClean="0">
                <a:ln w="952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ОБ ОБЖИГАЮЩЕЙ </a:t>
            </a:r>
          </a:p>
          <a:p>
            <a:pPr algn="ctr">
              <a:lnSpc>
                <a:spcPts val="6000"/>
              </a:lnSpc>
            </a:pPr>
            <a:r>
              <a:rPr lang="ru-RU" sz="6000" b="1" dirty="0" smtClean="0">
                <a:ln w="952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ПРАВДЕ ВОЙНЫ </a:t>
            </a:r>
          </a:p>
          <a:p>
            <a:pPr algn="ctr">
              <a:lnSpc>
                <a:spcPts val="6000"/>
              </a:lnSpc>
            </a:pPr>
            <a:r>
              <a:rPr lang="ru-RU" sz="6000" b="1" dirty="0" smtClean="0">
                <a:ln w="952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ПЕРЕДАЕТСЯ ИЗ ПОКОЛЕНИЯ </a:t>
            </a:r>
          </a:p>
          <a:p>
            <a:pPr algn="ctr">
              <a:lnSpc>
                <a:spcPts val="6000"/>
              </a:lnSpc>
            </a:pPr>
            <a:r>
              <a:rPr lang="ru-RU" sz="6000" b="1" dirty="0" smtClean="0">
                <a:ln w="952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6000" b="1" dirty="0" smtClean="0">
                <a:ln w="952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ПОКОЛЕНИЕ</a:t>
            </a:r>
            <a:endParaRPr lang="en-US" sz="2800" b="1" dirty="0">
              <a:ln w="9525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55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920509"/>
            <a:ext cx="12192000" cy="692726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06232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«ПАРАД ПОБЕЖДЕННЫХ» 17 ИЮЛЯ 1944 Г. В МОСКВЕ </a:t>
            </a:r>
            <a:endParaRPr lang="en-US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16" y="151485"/>
            <a:ext cx="10182984" cy="67107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009016" y="125534"/>
            <a:ext cx="10090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Взятых в плен немецких солдат и офицеров (около 57 тыс.) войсками </a:t>
            </a:r>
            <a:endParaRPr lang="ru-RU" sz="20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Белорусских </a:t>
            </a:r>
            <a:r>
              <a:rPr lang="ru-RU" sz="20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фронтов под конвоем провели по г</a:t>
            </a:r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Москве. </a:t>
            </a:r>
            <a:endParaRPr lang="ru-RU" sz="2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s://u2.9111s.ru/uploads/202401/16/1585db68e7dbb4157aadbda918d850b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62" y="894975"/>
            <a:ext cx="3675824" cy="246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g-fotki.yandex.ru/get/4425/146083131.a0/0_149347_b19bc069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62" y="3454166"/>
            <a:ext cx="3682481" cy="241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dzeninfra.ru/get-zen_doc/271828/pub_651892edc42cd16fea95a2d9_651af9f8a70e67251475406d/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596" y="823226"/>
            <a:ext cx="7204639" cy="509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20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615889"/>
            <a:ext cx="12192000" cy="98810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8666" y="5692948"/>
            <a:ext cx="11624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ПОБЕДЫ В НАСТУПАТЕЛЬНОЙ ОПЕРАЦИИ «БАГРАТИОН» НЕ БЫЛО БЫ НИ БЕЛОРУССКОГО НАРОДА, НИ БЕЛОРУССКОЙ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ГОСУДАРСТВЕННОСТИ </a:t>
            </a:r>
            <a:endParaRPr lang="en-US" sz="11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391" y="260925"/>
            <a:ext cx="9523192" cy="535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9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rodniva.by/wp-content/uploads/2023/04/-%D0%A1%D0%B2%D1%8F%D1%82%D0%BE-%D0%9F%D1%80%D0%B5%D0%BE%D0%B1%D1%80%D0%B0%D0%B6%D0%B5%D0%BD%D1%81%D0%BA%D0%B8%D0%B9-e16814761298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348" y="249381"/>
            <a:ext cx="3291850" cy="196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torage01.sb.by/iblock/cca/bx7ldzjy4vjqyfvd6pwry8lzp7j2fca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349" y="4394140"/>
            <a:ext cx="3291852" cy="219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tatic.tildacdn.com/tild3536-3330-4537-a264-356362306132/---58-090516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349" y="2184586"/>
            <a:ext cx="3291850" cy="223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3926" y="1429421"/>
            <a:ext cx="7666182" cy="3749963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8702" y="1836169"/>
            <a:ext cx="74366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ln w="9525">
                  <a:noFill/>
                </a:ln>
              </a:rPr>
              <a:t>«Мы сохранили и приумножили лучшие достижения советского периода, осваиваем современные высокотехнологичные отрасли экономики. Несмотря на беспрецедентные вызовы времени, обеспечиваем социальные гарантии и возможности для самореализации каждому гражданину. Сформированный за годы независимости духовный, нравственный, интеллектуальный, экономический базис позволяет нам с уверенностью смотреть в будущее</a:t>
            </a:r>
            <a:r>
              <a:rPr lang="ru-RU" sz="2000" b="1" i="1" dirty="0" smtClean="0">
                <a:ln w="9525">
                  <a:noFill/>
                </a:ln>
              </a:rPr>
              <a:t>».</a:t>
            </a:r>
            <a:endParaRPr lang="en-US" sz="2000" b="1" i="1" dirty="0" smtClean="0">
              <a:ln w="9525">
                <a:noFill/>
              </a:ln>
            </a:endParaRPr>
          </a:p>
          <a:p>
            <a:pPr algn="just"/>
            <a:endParaRPr lang="en-US" sz="2000" b="1" i="1" dirty="0">
              <a:ln w="9525">
                <a:noFill/>
              </a:ln>
            </a:endParaRPr>
          </a:p>
          <a:p>
            <a:pPr algn="r"/>
            <a:r>
              <a:rPr lang="ru-RU" sz="2000" b="1" dirty="0" smtClean="0">
                <a:ln w="9525">
                  <a:noFill/>
                </a:ln>
              </a:rPr>
              <a:t>Президент Республики Беларусь А.Г. Лукашенко</a:t>
            </a:r>
            <a:endParaRPr lang="ru-RU" sz="2000" b="1" dirty="0">
              <a:ln w="9525"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8975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resident.gov.by/fp/v1/859/image-thumb__54859__event_view_swiper_details/54859.1713968631.48059b3c4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84" y="775861"/>
            <a:ext cx="7386640" cy="415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1" y="5023254"/>
            <a:ext cx="8211127" cy="1183581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37495" y="5116286"/>
            <a:ext cx="7736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ВСЕБЕЛОРУССКОМУ НАРОДНОМУ </a:t>
            </a:r>
            <a:r>
              <a:rPr lang="ru-RU" sz="2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СОБРАНИЮ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ПРИДАН КОНСТИТУЦИОННО-ПРАВОВОЙ СТАТУС </a:t>
            </a:r>
            <a:endParaRPr lang="en-US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06"/>
          <a:stretch/>
        </p:blipFill>
        <p:spPr>
          <a:xfrm>
            <a:off x="9189621" y="1761807"/>
            <a:ext cx="2712311" cy="405377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2" t="14775" r="48762"/>
          <a:stretch/>
        </p:blipFill>
        <p:spPr>
          <a:xfrm>
            <a:off x="8211124" y="3578293"/>
            <a:ext cx="1607130" cy="24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5142644"/>
            <a:ext cx="12192000" cy="1267393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5335020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МОДЕЛЬ ГОСУДАРСТВА ОТЛИЧАЕТСЯ СИЛЬНОЙ СОЦИАЛЬНОЙ ПОЛИТИКОЙ И СОЦИАЛЬНО-ОРИЕНТИРОВАННОЙ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ЭКОНОМИКОЙ</a:t>
            </a:r>
            <a:endParaRPr lang="en-US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s://mo-nmgp.gosuslugi.ru/netcat_files/113/309/sotspo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476" y="880950"/>
            <a:ext cx="5664991" cy="390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0" y="880950"/>
            <a:ext cx="5845106" cy="390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74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375564"/>
            <a:ext cx="12191999" cy="1491663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4035" y="5439157"/>
            <a:ext cx="11563927" cy="136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300"/>
              </a:lnSpc>
            </a:pPr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СЕГОДНЯШНИЙ ДЕНЬ В НАШЕЙ СТРАНЕ ПРОЖИВАЕТ </a:t>
            </a:r>
            <a:endParaRPr lang="en-US" sz="32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300"/>
              </a:lnSpc>
            </a:pPr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</a:t>
            </a:r>
            <a:r>
              <a:rPr lang="en-US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150 НАЦИОНАЛЬНОСТЕЙ, ЗАРЕГИСТРИРОВАНО </a:t>
            </a:r>
            <a:endParaRPr lang="en-US" sz="32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300"/>
              </a:lnSpc>
            </a:pPr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КОНФЕССИЙ И РЕЛИГИОЗНЫХ НАПРАВЛЕНИЙ</a:t>
            </a:r>
            <a:endParaRPr lang="ru-RU" sz="32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755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 descr="https://img.belta.by/uploads/files/photo_2024-04-06_13-20-41_result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110" y="3800465"/>
            <a:ext cx="3274661" cy="218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5799281"/>
            <a:ext cx="12192001" cy="870544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-92364" y="5916066"/>
            <a:ext cx="122843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2024 ГОДУ НАША РЕСПУБЛИКА СТАЛА КОСМИЧЕСКОЙ ДЕРЖАВОЙ!</a:t>
            </a:r>
            <a:endParaRPr lang="en-US" sz="30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s://img.belta.by/uploads/files/photo_2024-04-06_13-21-27_res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110" y="249381"/>
            <a:ext cx="3274661" cy="218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storage01.sb.by/iblock/607/6078d63c3ebe41b7c8b184ee22b3eded/0fe18b5ce8a2c0352c2d36080a3ccee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110" y="1801649"/>
            <a:ext cx="3274661" cy="218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storage01.sb.by/iblock/dde/dde7e4c43310535d7978da2299afd196/2a6b90cea7b20a366b71a88d9702bc6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7" y="827763"/>
            <a:ext cx="7157636" cy="477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4379" y="3865838"/>
            <a:ext cx="7666182" cy="1873911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3095" y="3986194"/>
            <a:ext cx="7436629" cy="163121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ln w="9525">
                  <a:noFill/>
                </a:ln>
              </a:rPr>
              <a:t>«Мы… строим мирную жизнь. Стены не возводим. Окопы </a:t>
            </a:r>
            <a:r>
              <a:rPr lang="ru-RU" sz="2000" b="1" i="1" dirty="0" smtClean="0">
                <a:ln w="9525">
                  <a:noFill/>
                </a:ln>
              </a:rPr>
              <a:t>                 не </a:t>
            </a:r>
            <a:r>
              <a:rPr lang="ru-RU" sz="2000" b="1" i="1" dirty="0">
                <a:ln w="9525">
                  <a:noFill/>
                </a:ln>
              </a:rPr>
              <a:t>роем. Но наше миролюбие – не пацифизм… По мере роста угроз будем принимать симметричные меры и наращивать боевую мощь».</a:t>
            </a:r>
            <a:endParaRPr lang="en-US" sz="2000" b="1" i="1" dirty="0">
              <a:ln w="9525">
                <a:noFill/>
              </a:ln>
            </a:endParaRPr>
          </a:p>
          <a:p>
            <a:pPr algn="r"/>
            <a:r>
              <a:rPr lang="ru-RU" sz="2000" b="1" dirty="0" smtClean="0">
                <a:ln w="9525">
                  <a:noFill/>
                </a:ln>
              </a:rPr>
              <a:t>Президент Республики Беларусь А.Г. Лукашенко</a:t>
            </a:r>
            <a:endParaRPr lang="ru-RU" sz="2000" b="1" dirty="0">
              <a:ln w="9525">
                <a:noFill/>
              </a:ln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896" y="749321"/>
            <a:ext cx="4236231" cy="282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9" y="755726"/>
            <a:ext cx="3910517" cy="280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689" y="755726"/>
            <a:ext cx="4229936" cy="281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cdn.profile.ru/wp-content/uploads/2022/10/Belorusskie-pogranichnik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688" y="3575682"/>
            <a:ext cx="4229935" cy="239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83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138459"/>
            <a:ext cx="7666182" cy="2087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8716" y="4258815"/>
            <a:ext cx="74366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ln w="9525">
                  <a:noFill/>
                </a:ln>
              </a:rPr>
              <a:t>«Только бережно храня память о героях и приумножая достигнутое, белорусы всегда будут оставаться хозяевами на своей земле и сами определять собственную судьбу</a:t>
            </a:r>
            <a:r>
              <a:rPr lang="ru-RU" sz="2000" b="1" i="1" dirty="0" smtClean="0">
                <a:ln w="9525">
                  <a:noFill/>
                </a:ln>
              </a:rPr>
              <a:t>».</a:t>
            </a:r>
            <a:endParaRPr lang="ru-RU" sz="2000" b="1" i="1" dirty="0" smtClean="0">
              <a:ln w="9525">
                <a:noFill/>
              </a:ln>
            </a:endParaRPr>
          </a:p>
          <a:p>
            <a:pPr algn="just"/>
            <a:endParaRPr lang="en-US" sz="2000" b="1" i="1" dirty="0" smtClean="0">
              <a:ln w="9525">
                <a:noFill/>
              </a:ln>
            </a:endParaRPr>
          </a:p>
          <a:p>
            <a:pPr algn="r"/>
            <a:r>
              <a:rPr lang="ru-RU" sz="2000" b="1" dirty="0" smtClean="0">
                <a:ln w="9525">
                  <a:noFill/>
                </a:ln>
              </a:rPr>
              <a:t>Президент Республики Беларусь А.Г. Лукашенко</a:t>
            </a:r>
            <a:endParaRPr lang="ru-RU" sz="2000" b="1" dirty="0">
              <a:ln w="9525"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4602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nf.rusoil.net/files/2020-05/af1749e41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5999" r="6496"/>
          <a:stretch/>
        </p:blipFill>
        <p:spPr bwMode="auto">
          <a:xfrm>
            <a:off x="0" y="-132080"/>
            <a:ext cx="12192000" cy="6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95034" y="912359"/>
            <a:ext cx="5774044" cy="4707066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1001" y="1020686"/>
            <a:ext cx="5410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91,9% БЕЛОРУСОВ  ГОРДЯТСЯ ТЕМ, </a:t>
            </a:r>
          </a:p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живут в одной из стран, одержавших победу в Великой Отечественной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войне</a:t>
            </a:r>
            <a:endParaRPr lang="ru-RU" sz="24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56,8% ОПРОШЕННЫХ ВЕЛИКАЯ ОТЕЧЕСТВЕННАЯ ВОЙНА – </a:t>
            </a:r>
          </a:p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героический подвиг советского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народа</a:t>
            </a:r>
            <a:endParaRPr lang="ru-RU" sz="24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55,6% ОПРОШЕННЫХ – </a:t>
            </a:r>
          </a:p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Победа отцов и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дедов</a:t>
            </a:r>
            <a:endParaRPr lang="ru-RU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5034" y="5776102"/>
            <a:ext cx="6188833" cy="70554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95035" y="5754314"/>
            <a:ext cx="6256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Социологическое исследование </a:t>
            </a:r>
            <a:endParaRPr lang="ru-RU" sz="20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Института </a:t>
            </a:r>
            <a:r>
              <a:rPr lang="ru-RU" sz="20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социологии НАН Беларуси, </a:t>
            </a:r>
            <a:r>
              <a:rPr lang="ru-RU" sz="2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квартал </a:t>
            </a:r>
            <a:r>
              <a:rPr lang="ru-RU" sz="20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г.</a:t>
            </a:r>
          </a:p>
        </p:txBody>
      </p:sp>
    </p:spTree>
    <p:extLst>
      <p:ext uri="{BB962C8B-B14F-4D97-AF65-F5344CB8AC3E}">
        <p14:creationId xmlns:p14="http://schemas.microsoft.com/office/powerpoint/2010/main" val="271914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5089237"/>
            <a:ext cx="7019636" cy="150785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8716" y="5166414"/>
            <a:ext cx="75013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РАССВЕТЕ 22 ИЮНЯ 1941</a:t>
            </a:r>
            <a:r>
              <a:rPr lang="en-US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</a:t>
            </a:r>
          </a:p>
          <a:p>
            <a:pPr algn="just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НАЧАЛАСЬ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КРОВОПРОЛИТНАЯ </a:t>
            </a:r>
          </a:p>
          <a:p>
            <a:pPr algn="just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РАЗРУШИТЕЛЬНАЯ ВОЙНА XX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СТОЛЕТИЯ</a:t>
            </a:r>
            <a:endParaRPr lang="en-US" sz="11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5" descr="G:\геноцид\narb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02" y="452581"/>
            <a:ext cx="2736538" cy="312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c.pics.livejournal.com/chervonec_001/72877696/2685156/2685156_origina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7527"/>
            <a:ext cx="6484317" cy="389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858" y="3676073"/>
            <a:ext cx="5024582" cy="282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2"/>
          <a:stretch/>
        </p:blipFill>
        <p:spPr bwMode="auto">
          <a:xfrm>
            <a:off x="6555685" y="443248"/>
            <a:ext cx="2703272" cy="313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49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08400" y="249381"/>
            <a:ext cx="8483600" cy="6347708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31922" y="925137"/>
            <a:ext cx="82365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ОБНОВЛЕННОЙ КОНСТИТУЦИИ РЕСПУБЛИКИ БЕЛАРУСЬ ЧЕТКО ПРОПИСАНО:</a:t>
            </a:r>
          </a:p>
          <a:p>
            <a:pPr algn="ctr"/>
            <a:endParaRPr lang="ru-RU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Государство обеспечивает сохранение исторической правды и памяти о героическом подвиге белорусского народа в годы Великой Отечественной войны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8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«Долг </a:t>
            </a:r>
            <a:r>
              <a:rPr lang="ru-RU" sz="2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 Республики Беларусь – </a:t>
            </a:r>
            <a:endParaRPr lang="ru-RU" sz="28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сохранять </a:t>
            </a:r>
            <a:r>
              <a:rPr lang="ru-RU" sz="2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историческую память о подвиге белорусского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народа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n-US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2" t="14775" r="48762"/>
          <a:stretch/>
        </p:blipFill>
        <p:spPr>
          <a:xfrm>
            <a:off x="265684" y="1372305"/>
            <a:ext cx="3007438" cy="466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5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611442" y="1355438"/>
            <a:ext cx="5044411" cy="1384996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57004" y="1355439"/>
            <a:ext cx="5044411" cy="1384996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57003" y="1355438"/>
            <a:ext cx="5044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</a:t>
            </a:r>
            <a:endParaRPr lang="ru-RU" sz="28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НЕДОПУЩЕНИИ РЕАБИЛИТАЦИИ НАЦИЗМА» </a:t>
            </a:r>
            <a:endParaRPr lang="en-US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1442" y="1355438"/>
            <a:ext cx="5044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</a:t>
            </a: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ГЕНОЦИДЕ </a:t>
            </a:r>
            <a:endParaRPr lang="ru-RU" sz="28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БЕЛОРУССКОГО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НАРОДА»</a:t>
            </a:r>
            <a:endParaRPr lang="en-US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qrcoder.ru/code/?https%3A%2F%2Fpravo.by%2Fdocument%2F%3Fguid%3D12551%26p0%3DH12100103&amp;6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356" y="3248581"/>
            <a:ext cx="2849706" cy="284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qrcoder.ru/code/?https%3A%2F%2Fpravo.by%2Fdocument%2F%3Fguid%3D12551%26p0%3DH12200146&amp;6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794" y="3248581"/>
            <a:ext cx="2849706" cy="284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us.123rf.com/450wm/aaamie/aaamie1701/aaamie170100052/70027095-signing-business-contract-agreement-document-illustration-vector-design.jpg?ver=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45" y="3874198"/>
            <a:ext cx="3011510" cy="301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39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463636" y="979055"/>
            <a:ext cx="8414327" cy="5329381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61507" y="1293972"/>
            <a:ext cx="781858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 вымпелом </a:t>
            </a:r>
            <a:r>
              <a:rPr lang="ru-RU" sz="2800" b="1" dirty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 мужество и стойкость в годы Великой Отечественной войны</a:t>
            </a:r>
            <a:r>
              <a:rPr lang="ru-RU" sz="28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награждены 36 населенных пунктов: </a:t>
            </a:r>
          </a:p>
          <a:p>
            <a:pPr algn="ctr"/>
            <a:endParaRPr lang="ru-RU" sz="2800" b="1" dirty="0" smtClean="0">
              <a:ln w="9525"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b="1" dirty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2004 по 2023 </a:t>
            </a:r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годы: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Брест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Бобруйск, Борисов, Витебск, Гомель, Гродно, Жлобин, Заславль, </a:t>
            </a:r>
            <a:r>
              <a:rPr lang="ru-RU" sz="2400" b="1" dirty="0" err="1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Кличев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Кричев, Лепель, Лида, Минск, Могилев, Молодечно, Орша, Пинск, Полоцк, Рогачев, Скидель, Ушачи, Бегомль, </a:t>
            </a:r>
            <a:r>
              <a:rPr lang="ru-RU" sz="2400" b="1" dirty="0" err="1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Лоев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Октябрьский, Россоны, Сураж, Острошицкий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Городок </a:t>
            </a:r>
          </a:p>
          <a:p>
            <a:pPr algn="just"/>
            <a:r>
              <a:rPr lang="ru-RU" sz="24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год: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Барановичи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Дзержинск, Дятлово, Калинковичи, Любань, Осиповичи, Чаусы, городские поселки </a:t>
            </a:r>
            <a:r>
              <a:rPr lang="ru-RU" sz="2400" b="1" dirty="0" err="1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Оболь</a:t>
            </a:r>
            <a:r>
              <a:rPr lang="ru-RU" sz="24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Освея</a:t>
            </a:r>
            <a:endParaRPr lang="en-US" sz="24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48"/>
          <a:stretch/>
        </p:blipFill>
        <p:spPr>
          <a:xfrm>
            <a:off x="242452" y="979055"/>
            <a:ext cx="3334385" cy="531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" y="4608946"/>
            <a:ext cx="12192001" cy="224905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85429"/>
            <a:ext cx="12192000" cy="145473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Прямоугольник 1"/>
          <p:cNvSpPr/>
          <p:nvPr/>
        </p:nvSpPr>
        <p:spPr>
          <a:xfrm>
            <a:off x="0" y="6576284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4637292"/>
            <a:ext cx="1219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00" b="1" dirty="0" smtClean="0">
                <a:ln w="952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СВЯЩЕННЫЙ ДОЛГ – </a:t>
            </a:r>
          </a:p>
          <a:p>
            <a:pPr algn="ctr"/>
            <a:r>
              <a:rPr lang="ru-RU" sz="2900" b="1" dirty="0" smtClean="0">
                <a:ln w="952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СОХРАНИТЬ ГОСУДАРСТВЕННЫЙ СУВЕРЕНИТЕТ И НЕЗАВИСИМОСТЬ, ГАРАНТИРОВАТЬ ПРАВО НЫНЕШНЕМУ И ПОСЛЕДУЮЩИМ ПОКОЛЕНИЯМ БЫТЬ ПОЛНОПРАВНЫМИ ХОЗЯЕВАМИ НА СВОЕЙ ЗЕМЛЕ</a:t>
            </a:r>
            <a:endParaRPr lang="ru-RU" sz="2900" b="1" dirty="0">
              <a:ln w="9525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96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3965714"/>
            <a:ext cx="7666182" cy="2657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634" y="4017307"/>
            <a:ext cx="75736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ln w="9525">
                  <a:noFill/>
                </a:ln>
              </a:rPr>
              <a:t>«Великая Победа – главный и ключевой момент в истории возрождения и становления белорусской нации. Ее уроки позволяют сегодня, помня и зная прошлое, заглянуть </a:t>
            </a:r>
            <a:r>
              <a:rPr lang="ru-RU" sz="2000" b="1" i="1" dirty="0" smtClean="0">
                <a:ln w="9525">
                  <a:noFill/>
                </a:ln>
              </a:rPr>
              <a:t>                         в </a:t>
            </a:r>
            <a:r>
              <a:rPr lang="ru-RU" sz="2000" b="1" i="1" dirty="0">
                <a:ln w="9525">
                  <a:noFill/>
                </a:ln>
              </a:rPr>
              <a:t>будущее. А жизнелюбие и творческая энергия поколения победителей, восстановившего страну из руин, являются примером того, как мы должны жить и работать</a:t>
            </a:r>
            <a:r>
              <a:rPr lang="ru-RU" sz="2000" b="1" i="1" dirty="0" smtClean="0">
                <a:ln w="9525">
                  <a:noFill/>
                </a:ln>
              </a:rPr>
              <a:t>».</a:t>
            </a:r>
          </a:p>
          <a:p>
            <a:pPr algn="just"/>
            <a:endParaRPr lang="en-US" sz="2000" b="1" i="1" dirty="0" smtClean="0">
              <a:ln w="9525">
                <a:noFill/>
              </a:ln>
            </a:endParaRPr>
          </a:p>
          <a:p>
            <a:pPr algn="r"/>
            <a:r>
              <a:rPr lang="ru-RU" sz="2000" b="1" dirty="0" smtClean="0">
                <a:ln w="9525">
                  <a:noFill/>
                </a:ln>
              </a:rPr>
              <a:t>Президент Республики Беларусь А.Г. Лукашенко</a:t>
            </a:r>
            <a:endParaRPr lang="ru-RU" sz="2000" b="1" dirty="0">
              <a:ln w="9525"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39806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8792" y="222947"/>
            <a:ext cx="12192000" cy="49244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000000">
                <a:alpha val="80000"/>
              </a:srgb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300" dirty="0" smtClean="0"/>
          </a:p>
          <a:p>
            <a:pPr algn="ctr"/>
            <a:r>
              <a:rPr lang="ru-RU" sz="2000" dirty="0" smtClean="0"/>
              <a:t>ГОРОДСКОЙ </a:t>
            </a:r>
            <a:r>
              <a:rPr lang="ru-RU" sz="2000" dirty="0"/>
              <a:t>ИНФОРМАЦИОННО-ИДЕОЛОГИЧЕСКИЙ </a:t>
            </a:r>
            <a:r>
              <a:rPr lang="ru-RU" sz="2000" dirty="0" smtClean="0"/>
              <a:t>ЦЕНТР</a:t>
            </a:r>
          </a:p>
          <a:p>
            <a:pPr algn="ctr"/>
            <a:endParaRPr lang="ru-RU" sz="300" dirty="0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-4690" y="1403870"/>
            <a:ext cx="7568522" cy="4951868"/>
          </a:xfrm>
          <a:prstGeom prst="flowChartDocument">
            <a:avLst/>
          </a:prstGeom>
          <a:solidFill>
            <a:srgbClr val="82190C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167640" y="1460078"/>
            <a:ext cx="7731472" cy="402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– </a:t>
            </a:r>
            <a:endParaRPr lang="ru-RU" sz="6000" b="1" dirty="0" smtClean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6000" b="1" dirty="0" smtClean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60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ОСВОБОЖДЕНИЯ </a:t>
            </a:r>
            <a:endParaRPr lang="ru-RU" sz="6000" b="1" dirty="0" smtClean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6000" b="1" dirty="0" smtClean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60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НЕЗАВИСИМОСТИ </a:t>
            </a:r>
            <a:endParaRPr lang="ru-RU" sz="6000" b="1" dirty="0" smtClean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 80-летию освобождения Беларуси </a:t>
            </a:r>
            <a:endParaRPr lang="en-US" sz="2800" b="1" dirty="0" smtClean="0">
              <a:ln w="9525">
                <a:solidFill>
                  <a:srgbClr val="EC432C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800" b="1" dirty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немецко-фашистских захватчиков. </a:t>
            </a:r>
            <a:endParaRPr lang="ru-RU" sz="2800" b="1" dirty="0" smtClean="0">
              <a:ln w="9525">
                <a:solidFill>
                  <a:srgbClr val="EC432C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</a:t>
            </a:r>
            <a:r>
              <a:rPr lang="ru-RU" sz="2800" b="1" dirty="0">
                <a:ln w="9525">
                  <a:solidFill>
                    <a:srgbClr val="EC432C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«Багратион»)</a:t>
            </a:r>
            <a:endParaRPr lang="en-US" sz="2800" b="1" dirty="0">
              <a:ln w="9525">
                <a:solidFill>
                  <a:srgbClr val="EC432C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2765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3200"/>
            <a:ext cx="12192000" cy="326966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s://s3-minsk.cloud.mts.by/datastorage/iolcha/library/photo_2024-04-01_10-01-3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768" y="669670"/>
            <a:ext cx="6365529" cy="697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0" y="715390"/>
            <a:ext cx="12192000" cy="121371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110182"/>
            <a:ext cx="7019636" cy="2096654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7139" y="4236949"/>
            <a:ext cx="66053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ИМЕННО В БЕЛАРУСИ ГИТЛЕРОВЦЫ ВСТРЕТИЛИ СОПРОТИВЛЕНИЕ, КАКОГО НЕ ИСПЫТАЛИ НИ В ОДНОЙ ИЗ ВОЕННЫХ КАМПАНИЙ В ЕВРОПЕ. </a:t>
            </a:r>
            <a:endParaRPr lang="en-US" sz="11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68" y="529082"/>
            <a:ext cx="6029768" cy="339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narisyu.cdnbro.com/posts/12631204-kartina-brestskaia-krepost-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82" y="286489"/>
            <a:ext cx="4143758" cy="627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75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dzeninfra.ru/get-zen_doc/1546191/pub_64d2abcb4a259e7d10b6d510_64d2ac4e95597b5b97a77fce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39"/>
          <a:stretch/>
        </p:blipFill>
        <p:spPr bwMode="auto">
          <a:xfrm>
            <a:off x="0" y="-1"/>
            <a:ext cx="12192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8252749" cy="2801074"/>
          </a:xfrm>
          <a:prstGeom prst="rect">
            <a:avLst/>
          </a:pr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1" y="2801074"/>
            <a:ext cx="8252749" cy="4047400"/>
          </a:xfrm>
          <a:prstGeom prst="rect">
            <a:avLst/>
          </a:pr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3715" y="388425"/>
            <a:ext cx="1051538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5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ТЕРРИТОРИИ БЕЛАРУСИ </a:t>
            </a:r>
          </a:p>
          <a:p>
            <a:pPr algn="just"/>
            <a:r>
              <a:rPr lang="ru-RU" sz="5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КРОВОПРОЛИТНАЯ ВОЙНА </a:t>
            </a:r>
          </a:p>
          <a:p>
            <a:pPr algn="just"/>
            <a:r>
              <a:rPr lang="ru-RU" sz="5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ДЛИЛАСЬ:</a:t>
            </a:r>
          </a:p>
          <a:p>
            <a:pPr algn="just"/>
            <a:endParaRPr lang="ru-RU" sz="48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6000" b="1" dirty="0" smtClean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ГОДА </a:t>
            </a:r>
          </a:p>
          <a:p>
            <a:pPr algn="just"/>
            <a:r>
              <a:rPr lang="ru-RU" sz="6000" b="1" dirty="0" smtClean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МЕСЯЦ </a:t>
            </a:r>
          </a:p>
          <a:p>
            <a:pPr algn="just"/>
            <a:r>
              <a:rPr lang="ru-RU" sz="6000" b="1" dirty="0" smtClean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ДНЕЙ</a:t>
            </a:r>
            <a:endParaRPr lang="en-US" sz="2800" b="1" dirty="0">
              <a:ln w="952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261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" y="5077972"/>
            <a:ext cx="12192001" cy="1554033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3275" y="5107199"/>
            <a:ext cx="117454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ТЕРРИТОРИИ БЕЛАРУСИ </a:t>
            </a:r>
          </a:p>
          <a:p>
            <a:pPr algn="ctr"/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ПАРТИЗАНЫ И ПОДПОЛЬЩИКИ УНИЧТОЖИЛИ </a:t>
            </a:r>
          </a:p>
          <a:p>
            <a:pPr algn="ctr"/>
            <a:r>
              <a:rPr lang="ru-RU" sz="32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ПОЛУМИЛЛИОНА ОККУПАНТОВ И ИХ ПОСОБНИКОВ</a:t>
            </a:r>
            <a:endParaRPr lang="en-US" sz="12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Секретарь Брестского подпольного обкома КП(б)Б С.И.Сикорский благодарит колхозницу Марию Петровну Шиш за ее троих сыновей, сражавшихся в партизанских отрядах. 1943 го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78" y="441157"/>
            <a:ext cx="3453230" cy="192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Отряд особого назначения перед отправкой в тыл врага. 1942 год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0" y="2487449"/>
            <a:ext cx="3465476" cy="239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В типографии подпольной партизанской газеты. 1943 год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22" y="442186"/>
            <a:ext cx="3222443" cy="192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Местный крестьянин рассказывает партизанам о расположении немецких оккупантов. 1943 год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183" y="355871"/>
            <a:ext cx="2973950" cy="461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Взорванный партизанами немецкий эшелон. 1943 год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931" y="2486200"/>
            <a:ext cx="3876734" cy="239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1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387272"/>
            <a:ext cx="11490036" cy="2105891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7139" y="4523276"/>
            <a:ext cx="110040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СОЗДАНИЕ ШТУРМОВИКА СУ-6 УРОЖЕНЕЦ БЕЛАРУСИ ВЫДАЮЩИЙСЯ АВИАКОНСТРУКТОР </a:t>
            </a:r>
            <a:r>
              <a:rPr lang="ru-RU" sz="2800" b="1" dirty="0" smtClean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ПАВЕЛ ОСИПОВИЧ СУХОЙ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</a:t>
            </a:r>
            <a:r>
              <a:rPr lang="ru-RU" sz="2800" b="1" dirty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УДОСТОЕН СТАЛИНСКОЙ ПРЕМИИ 1 СТЕПЕНИ,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КОТОРУЮ ОН ПЕРЕДАЛ В ФОНД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ОБОРОНЫ</a:t>
            </a:r>
            <a:endParaRPr lang="en-US" sz="11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Су-6 с мотором АМ-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716" y="245823"/>
            <a:ext cx="4029284" cy="178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avatars.dzeninfra.ru/get-zen_doc/1653873/pub_60054c790cf4a170b91824bc_600be72141733326eb7a5f8c/scale_24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488" y="379784"/>
            <a:ext cx="2974109" cy="195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Схема одноместного бронированного штурмовика Су-6 с мотором М-71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716" y="2126534"/>
            <a:ext cx="3122321" cy="213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vatars.dzeninfra.ru/get-zen_doc/3179652/pub_60054c790cf4a170b91824bc_600a830f6f1fa165c1af3253/scale_24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93" y="2450383"/>
            <a:ext cx="4394790" cy="180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Picture backgrou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025" y="257209"/>
            <a:ext cx="3395664" cy="406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40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526"/>
            <a:ext cx="12192000" cy="6848474"/>
          </a:xfrm>
          <a:prstGeom prst="rect">
            <a:avLst/>
          </a:prstGeom>
          <a:solidFill>
            <a:srgbClr val="26262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77096" y="831770"/>
            <a:ext cx="115639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ГОДЫ ВОЙНЫ</a:t>
            </a:r>
          </a:p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ПОГИБ </a:t>
            </a:r>
            <a:r>
              <a:rPr lang="ru-RU" sz="4000" b="1" dirty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МЕНЕЕ ЧЕМ КАЖДЫЙ 3-Й</a:t>
            </a:r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ЖИТЕЛЬ </a:t>
            </a:r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БЕЛАРУСИ</a:t>
            </a:r>
            <a:endParaRPr lang="ru-RU" sz="40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0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УНИЧТОЖЕНО ПОЛНОСТЬЮ ИЛИ ЧАСТИЧНО, </a:t>
            </a:r>
          </a:p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ТОМ ЧИСЛЕ ВМЕСТЕ С ЖИТЕЛЯМИ, </a:t>
            </a:r>
          </a:p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МЕНЕЕ </a:t>
            </a:r>
            <a:r>
              <a:rPr lang="ru-RU" sz="4000" b="1" dirty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209</a:t>
            </a:r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270-ТИ </a:t>
            </a:r>
            <a:r>
              <a:rPr lang="ru-RU" sz="4000" b="1" dirty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ГОРОДОВ И РАЙЦЕНТРОВ, </a:t>
            </a:r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</a:t>
            </a:r>
            <a:r>
              <a:rPr lang="ru-RU" sz="4000" b="1" dirty="0">
                <a:ln w="95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12 348 СЕЛЬСКИХ</a:t>
            </a:r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НАСЕЛЕННЫХ </a:t>
            </a:r>
            <a:r>
              <a:rPr lang="ru-RU" sz="40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ПУНКТОВ  </a:t>
            </a:r>
            <a:endParaRPr lang="ru-RU" sz="4000" b="1" dirty="0" smtClean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702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0812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0" y="6597089"/>
            <a:ext cx="12192000" cy="14547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6585545"/>
            <a:ext cx="12192000" cy="138569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6" y="33481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" y="5151861"/>
            <a:ext cx="12192001" cy="1396712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3275" y="5181087"/>
            <a:ext cx="117454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9525"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СТРАТЕГИЧЕСКАЯ НАСТУПАТЕЛЬНАЯ ОПЕРАЦИЯ «БАГРАТИОН» </a:t>
            </a:r>
            <a:endParaRPr lang="ru-RU" sz="2800" b="1" dirty="0" smtClean="0">
              <a:ln w="9525"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СЫГРАЛА </a:t>
            </a:r>
            <a:r>
              <a:rPr lang="ru-RU" sz="2800" b="1" dirty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КЛЮЧЕВУЮ РОЛЬ В ПРИБЛИЖЕНИИ ВЕЛИКОЙ </a:t>
            </a:r>
            <a:r>
              <a:rPr lang="ru-RU" sz="2800" b="1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ПОБЕДЫ</a:t>
            </a:r>
            <a:endParaRPr lang="ru-RU" sz="2800" b="1" dirty="0">
              <a:ln w="952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s://static.tildacdn.com/tild3261-6263-4435-b634-396566396263/02014056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343" y="351655"/>
            <a:ext cx="6518379" cy="469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v-biznes.by/upload/iblock/b9d/qq184ltfgwpsp3ixytfsl3l6qpayywd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56" y="1089891"/>
            <a:ext cx="5279595" cy="39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20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1215</Words>
  <Application>Microsoft Office PowerPoint</Application>
  <PresentationFormat>Широкоэкранный</PresentationFormat>
  <Paragraphs>144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Times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Ideologpuper</dc:creator>
  <cp:lastModifiedBy>Ideologpuper</cp:lastModifiedBy>
  <cp:revision>129</cp:revision>
  <dcterms:created xsi:type="dcterms:W3CDTF">2024-06-10T09:36:35Z</dcterms:created>
  <dcterms:modified xsi:type="dcterms:W3CDTF">2024-06-13T14:59:03Z</dcterms:modified>
</cp:coreProperties>
</file>