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</p:sldMasterIdLst>
  <p:notesMasterIdLst>
    <p:notesMasterId r:id="rId14"/>
  </p:notesMasterIdLst>
  <p:handoutMasterIdLst>
    <p:handoutMasterId r:id="rId15"/>
  </p:handoutMasterIdLst>
  <p:sldIdLst>
    <p:sldId id="383" r:id="rId2"/>
    <p:sldId id="355" r:id="rId3"/>
    <p:sldId id="392" r:id="rId4"/>
    <p:sldId id="393" r:id="rId5"/>
    <p:sldId id="275" r:id="rId6"/>
    <p:sldId id="384" r:id="rId7"/>
    <p:sldId id="387" r:id="rId8"/>
    <p:sldId id="391" r:id="rId9"/>
    <p:sldId id="388" r:id="rId10"/>
    <p:sldId id="389" r:id="rId11"/>
    <p:sldId id="390" r:id="rId12"/>
    <p:sldId id="394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66FF66"/>
    <a:srgbClr val="CC6600"/>
    <a:srgbClr val="FFFF99"/>
    <a:srgbClr val="990000"/>
    <a:srgbClr val="99FFCC"/>
    <a:srgbClr val="99FF66"/>
    <a:srgbClr val="B80000"/>
    <a:srgbClr val="D8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615" autoAdjust="0"/>
    <p:restoredTop sz="94444" autoAdjust="0"/>
  </p:normalViewPr>
  <p:slideViewPr>
    <p:cSldViewPr>
      <p:cViewPr>
        <p:scale>
          <a:sx n="40" d="100"/>
          <a:sy n="40" d="100"/>
        </p:scale>
        <p:origin x="-1938" y="-6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195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.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0723" name="Прямоуг.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0724" name="Прямоуг.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0725" name="Прямоуг.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2720DDE-6A4C-45A9-8B27-68A5ADB7D4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.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9699" name="Прямоуг.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3316" name="Прямоуг.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Прямоуг.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9702" name="Прямоуг.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9703" name="Прямоуг.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1690FE8-726C-4847-833D-BAB3043409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26A93-BD09-483E-8599-837E6DDEA9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0875" y="152400"/>
            <a:ext cx="2028825" cy="6553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52400"/>
            <a:ext cx="5934075" cy="6553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A449D-290C-498B-B8B8-B5A2C7982E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8077200" cy="76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14400" y="1219200"/>
            <a:ext cx="8115300" cy="5486400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26B7B-B085-43FE-A10E-80BBF5FCBF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D6064-9827-4B47-A57E-FE4B2C2511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3981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0" y="1219200"/>
            <a:ext cx="3981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A18DA-D47B-41B4-A0DC-81001A1C12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Прямоуг.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57FEB8-374B-4E3E-B739-B9DC7481EE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рямоуг.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4BEEC-C16F-4BA8-8390-02AB340893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.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938B9-BD5D-4055-A666-835CFE26D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CEC35-F1F9-48A6-8666-C687D6F6D2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0EE33-7516-4D71-AD4A-AD0B468871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68FA8-B457-4ADA-9163-4205948178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Прямоуг. 2"/>
          <p:cNvSpPr>
            <a:spLocks noChangeArrowheads="1"/>
          </p:cNvSpPr>
          <p:nvPr/>
        </p:nvSpPr>
        <p:spPr bwMode="white">
          <a:xfrm>
            <a:off x="0" y="0"/>
            <a:ext cx="9144000" cy="7010400"/>
          </a:xfrm>
          <a:prstGeom prst="rect">
            <a:avLst/>
          </a:prstGeom>
          <a:gradFill rotWithShape="0">
            <a:gsLst>
              <a:gs pos="0">
                <a:srgbClr val="990000"/>
              </a:gs>
              <a:gs pos="100000">
                <a:srgbClr val="2A00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endParaRPr lang="ru-RU" dirty="0">
              <a:solidFill>
                <a:srgbClr val="990000"/>
              </a:solidFill>
              <a:effectDag name="">
                <a:cont type="tree" name="">
                  <a:effect ref="fillLine"/>
                  <a:outerShdw dist="38100" dir="13500000" algn="br">
                    <a:srgbClr val="E54C4C"/>
                  </a:outerShdw>
                </a:cont>
                <a:cont type="tree" name="">
                  <a:effect ref="fillLine"/>
                  <a:outerShdw dist="38100" dir="2700000" algn="tl">
                    <a:srgbClr val="5B0000"/>
                  </a:outerShdw>
                </a:cont>
                <a:effect ref="fillLine"/>
              </a:effectDag>
            </a:endParaRPr>
          </a:p>
        </p:txBody>
      </p:sp>
      <p:sp>
        <p:nvSpPr>
          <p:cNvPr id="192515" name="Прямоуг.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219200"/>
            <a:ext cx="81153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2516" name="Прямоуг.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92088" y="6324600"/>
            <a:ext cx="5699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1FB8A17-0B47-46B5-8803-9CF8366C22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92517" name="Прямоуг. 5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52400"/>
            <a:ext cx="8077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Прямоуг. 6"/>
          <p:cNvSpPr>
            <a:spLocks noChangeArrowheads="1"/>
          </p:cNvSpPr>
          <p:nvPr/>
        </p:nvSpPr>
        <p:spPr bwMode="auto">
          <a:xfrm>
            <a:off x="533400" y="0"/>
            <a:ext cx="36513" cy="4459288"/>
          </a:xfrm>
          <a:prstGeom prst="rect">
            <a:avLst/>
          </a:prstGeom>
          <a:gradFill rotWithShape="0">
            <a:gsLst>
              <a:gs pos="0">
                <a:srgbClr val="2B0000"/>
              </a:gs>
              <a:gs pos="100000">
                <a:srgbClr val="53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 dirty="0"/>
          </a:p>
        </p:txBody>
      </p:sp>
      <p:sp>
        <p:nvSpPr>
          <p:cNvPr id="1031" name="Прямоуг. 7"/>
          <p:cNvSpPr>
            <a:spLocks noChangeArrowheads="1"/>
          </p:cNvSpPr>
          <p:nvPr/>
        </p:nvSpPr>
        <p:spPr bwMode="auto">
          <a:xfrm>
            <a:off x="-152400" y="1030288"/>
            <a:ext cx="9906000" cy="36512"/>
          </a:xfrm>
          <a:prstGeom prst="rect">
            <a:avLst/>
          </a:prstGeom>
          <a:gradFill rotWithShape="0">
            <a:gsLst>
              <a:gs pos="0">
                <a:srgbClr val="2B0000"/>
              </a:gs>
              <a:gs pos="100000">
                <a:srgbClr val="99000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 dirty="0"/>
          </a:p>
        </p:txBody>
      </p:sp>
      <p:grpSp>
        <p:nvGrpSpPr>
          <p:cNvPr id="1032" name="Группа 8"/>
          <p:cNvGrpSpPr>
            <a:grpSpLocks/>
          </p:cNvGrpSpPr>
          <p:nvPr/>
        </p:nvGrpSpPr>
        <p:grpSpPr bwMode="auto">
          <a:xfrm>
            <a:off x="-152400" y="457200"/>
            <a:ext cx="1371600" cy="1295400"/>
            <a:chOff x="96" y="288"/>
            <a:chExt cx="864" cy="816"/>
          </a:xfrm>
        </p:grpSpPr>
        <p:sp>
          <p:nvSpPr>
            <p:cNvPr id="1043" name="Прямоуг. 9"/>
            <p:cNvSpPr>
              <a:spLocks noChangeArrowheads="1"/>
            </p:cNvSpPr>
            <p:nvPr userDrawn="1"/>
          </p:nvSpPr>
          <p:spPr bwMode="auto">
            <a:xfrm>
              <a:off x="528" y="288"/>
              <a:ext cx="23" cy="816"/>
            </a:xfrm>
            <a:prstGeom prst="rect">
              <a:avLst/>
            </a:prstGeom>
            <a:gradFill rotWithShape="0">
              <a:gsLst>
                <a:gs pos="0">
                  <a:srgbClr val="780000"/>
                </a:gs>
                <a:gs pos="50000">
                  <a:srgbClr val="FFFFFF"/>
                </a:gs>
                <a:gs pos="100000">
                  <a:srgbClr val="78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eaLnBrk="0" hangingPunct="0">
                <a:defRPr/>
              </a:pPr>
              <a:endParaRPr lang="ru-RU" dirty="0"/>
            </a:p>
          </p:txBody>
        </p:sp>
        <p:sp>
          <p:nvSpPr>
            <p:cNvPr id="1044" name="Прямоуг. 10"/>
            <p:cNvSpPr>
              <a:spLocks noChangeArrowheads="1"/>
            </p:cNvSpPr>
            <p:nvPr userDrawn="1"/>
          </p:nvSpPr>
          <p:spPr bwMode="auto">
            <a:xfrm>
              <a:off x="96" y="649"/>
              <a:ext cx="864" cy="23"/>
            </a:xfrm>
            <a:prstGeom prst="rect">
              <a:avLst/>
            </a:prstGeom>
            <a:gradFill rotWithShape="0">
              <a:gsLst>
                <a:gs pos="0">
                  <a:srgbClr val="530000"/>
                </a:gs>
                <a:gs pos="50000">
                  <a:srgbClr val="FFFFFF"/>
                </a:gs>
                <a:gs pos="100000">
                  <a:srgbClr val="5300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eaLnBrk="0" hangingPunct="0">
                <a:defRPr/>
              </a:pPr>
              <a:endParaRPr lang="ru-RU" dirty="0"/>
            </a:p>
          </p:txBody>
        </p:sp>
      </p:grpSp>
      <p:sp>
        <p:nvSpPr>
          <p:cNvPr id="1033" name="Прямоуг. 11"/>
          <p:cNvSpPr>
            <a:spLocks noChangeArrowheads="1"/>
          </p:cNvSpPr>
          <p:nvPr/>
        </p:nvSpPr>
        <p:spPr bwMode="auto">
          <a:xfrm>
            <a:off x="685800" y="457200"/>
            <a:ext cx="28575" cy="1066800"/>
          </a:xfrm>
          <a:prstGeom prst="rect">
            <a:avLst/>
          </a:prstGeom>
          <a:gradFill rotWithShape="0">
            <a:gsLst>
              <a:gs pos="0">
                <a:srgbClr val="780000"/>
              </a:gs>
              <a:gs pos="50000">
                <a:srgbClr val="FFFFFF"/>
              </a:gs>
              <a:gs pos="100000">
                <a:srgbClr val="78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 dirty="0"/>
          </a:p>
        </p:txBody>
      </p:sp>
      <p:sp>
        <p:nvSpPr>
          <p:cNvPr id="1034" name="Прямоуг. 12"/>
          <p:cNvSpPr>
            <a:spLocks noChangeArrowheads="1"/>
          </p:cNvSpPr>
          <p:nvPr/>
        </p:nvSpPr>
        <p:spPr bwMode="auto">
          <a:xfrm>
            <a:off x="152400" y="928688"/>
            <a:ext cx="1066800" cy="30162"/>
          </a:xfrm>
          <a:prstGeom prst="rect">
            <a:avLst/>
          </a:prstGeom>
          <a:gradFill rotWithShape="0">
            <a:gsLst>
              <a:gs pos="0">
                <a:srgbClr val="7B0000"/>
              </a:gs>
              <a:gs pos="50000">
                <a:srgbClr val="FFFFFF"/>
              </a:gs>
              <a:gs pos="100000">
                <a:srgbClr val="7B000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 dirty="0"/>
          </a:p>
        </p:txBody>
      </p:sp>
      <p:sp>
        <p:nvSpPr>
          <p:cNvPr id="192525" name="Прямоуг. 13"/>
          <p:cNvSpPr>
            <a:spLocks noChangeArrowheads="1"/>
          </p:cNvSpPr>
          <p:nvPr userDrawn="1"/>
        </p:nvSpPr>
        <p:spPr bwMode="white">
          <a:xfrm>
            <a:off x="0" y="0"/>
            <a:ext cx="9144000" cy="7010400"/>
          </a:xfrm>
          <a:prstGeom prst="rect">
            <a:avLst/>
          </a:prstGeom>
          <a:gradFill rotWithShape="0">
            <a:gsLst>
              <a:gs pos="0">
                <a:srgbClr val="990000"/>
              </a:gs>
              <a:gs pos="100000">
                <a:srgbClr val="2A00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endParaRPr lang="ru-RU" dirty="0">
              <a:solidFill>
                <a:srgbClr val="990000"/>
              </a:solidFill>
              <a:effectDag name="">
                <a:cont type="tree" name="">
                  <a:effect ref="fillLine"/>
                  <a:outerShdw dist="38100" dir="13500000" algn="br">
                    <a:srgbClr val="E54C4C"/>
                  </a:outerShdw>
                </a:cont>
                <a:cont type="tree" name="">
                  <a:effect ref="fillLine"/>
                  <a:outerShdw dist="38100" dir="2700000" algn="tl">
                    <a:srgbClr val="5B0000"/>
                  </a:outerShdw>
                </a:cont>
                <a:effect ref="fillLine"/>
              </a:effectDag>
            </a:endParaRPr>
          </a:p>
        </p:txBody>
      </p:sp>
      <p:sp>
        <p:nvSpPr>
          <p:cNvPr id="1036" name="Прямоуг. 14"/>
          <p:cNvSpPr>
            <a:spLocks noChangeArrowheads="1"/>
          </p:cNvSpPr>
          <p:nvPr userDrawn="1"/>
        </p:nvSpPr>
        <p:spPr bwMode="auto">
          <a:xfrm>
            <a:off x="533400" y="0"/>
            <a:ext cx="36513" cy="4459288"/>
          </a:xfrm>
          <a:prstGeom prst="rect">
            <a:avLst/>
          </a:prstGeom>
          <a:gradFill rotWithShape="0">
            <a:gsLst>
              <a:gs pos="0">
                <a:srgbClr val="2B0000"/>
              </a:gs>
              <a:gs pos="100000">
                <a:srgbClr val="53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 dirty="0"/>
          </a:p>
        </p:txBody>
      </p:sp>
      <p:sp>
        <p:nvSpPr>
          <p:cNvPr id="1037" name="Прямоуг. 15"/>
          <p:cNvSpPr>
            <a:spLocks noChangeArrowheads="1"/>
          </p:cNvSpPr>
          <p:nvPr userDrawn="1"/>
        </p:nvSpPr>
        <p:spPr bwMode="auto">
          <a:xfrm>
            <a:off x="-152400" y="1030288"/>
            <a:ext cx="9906000" cy="36512"/>
          </a:xfrm>
          <a:prstGeom prst="rect">
            <a:avLst/>
          </a:prstGeom>
          <a:gradFill rotWithShape="0">
            <a:gsLst>
              <a:gs pos="0">
                <a:srgbClr val="2B0000"/>
              </a:gs>
              <a:gs pos="100000">
                <a:srgbClr val="99000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 dirty="0"/>
          </a:p>
        </p:txBody>
      </p:sp>
      <p:grpSp>
        <p:nvGrpSpPr>
          <p:cNvPr id="1038" name="Группа 16"/>
          <p:cNvGrpSpPr>
            <a:grpSpLocks/>
          </p:cNvGrpSpPr>
          <p:nvPr userDrawn="1"/>
        </p:nvGrpSpPr>
        <p:grpSpPr bwMode="auto">
          <a:xfrm>
            <a:off x="-152400" y="457200"/>
            <a:ext cx="1371600" cy="1295400"/>
            <a:chOff x="96" y="288"/>
            <a:chExt cx="864" cy="816"/>
          </a:xfrm>
        </p:grpSpPr>
        <p:sp>
          <p:nvSpPr>
            <p:cNvPr id="1041" name="Прямоуг. 17"/>
            <p:cNvSpPr>
              <a:spLocks noChangeArrowheads="1"/>
            </p:cNvSpPr>
            <p:nvPr userDrawn="1"/>
          </p:nvSpPr>
          <p:spPr bwMode="auto">
            <a:xfrm>
              <a:off x="528" y="288"/>
              <a:ext cx="23" cy="816"/>
            </a:xfrm>
            <a:prstGeom prst="rect">
              <a:avLst/>
            </a:prstGeom>
            <a:gradFill rotWithShape="0">
              <a:gsLst>
                <a:gs pos="0">
                  <a:srgbClr val="780000"/>
                </a:gs>
                <a:gs pos="50000">
                  <a:srgbClr val="FFFFFF"/>
                </a:gs>
                <a:gs pos="100000">
                  <a:srgbClr val="78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eaLnBrk="0" hangingPunct="0">
                <a:defRPr/>
              </a:pPr>
              <a:endParaRPr lang="ru-RU" dirty="0"/>
            </a:p>
          </p:txBody>
        </p:sp>
        <p:sp>
          <p:nvSpPr>
            <p:cNvPr id="1042" name="Прямоуг. 18"/>
            <p:cNvSpPr>
              <a:spLocks noChangeArrowheads="1"/>
            </p:cNvSpPr>
            <p:nvPr userDrawn="1"/>
          </p:nvSpPr>
          <p:spPr bwMode="auto">
            <a:xfrm>
              <a:off x="96" y="649"/>
              <a:ext cx="864" cy="23"/>
            </a:xfrm>
            <a:prstGeom prst="rect">
              <a:avLst/>
            </a:prstGeom>
            <a:gradFill rotWithShape="0">
              <a:gsLst>
                <a:gs pos="0">
                  <a:srgbClr val="530000"/>
                </a:gs>
                <a:gs pos="50000">
                  <a:srgbClr val="FFFFFF"/>
                </a:gs>
                <a:gs pos="100000">
                  <a:srgbClr val="5300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eaLnBrk="0" hangingPunct="0">
                <a:defRPr/>
              </a:pPr>
              <a:endParaRPr lang="ru-RU" dirty="0"/>
            </a:p>
          </p:txBody>
        </p:sp>
      </p:grpSp>
      <p:sp>
        <p:nvSpPr>
          <p:cNvPr id="1039" name="Прямоуг. 19"/>
          <p:cNvSpPr>
            <a:spLocks noChangeArrowheads="1"/>
          </p:cNvSpPr>
          <p:nvPr userDrawn="1"/>
        </p:nvSpPr>
        <p:spPr bwMode="auto">
          <a:xfrm>
            <a:off x="685800" y="457200"/>
            <a:ext cx="28575" cy="1066800"/>
          </a:xfrm>
          <a:prstGeom prst="rect">
            <a:avLst/>
          </a:prstGeom>
          <a:gradFill rotWithShape="0">
            <a:gsLst>
              <a:gs pos="0">
                <a:srgbClr val="780000"/>
              </a:gs>
              <a:gs pos="50000">
                <a:srgbClr val="FFFFFF"/>
              </a:gs>
              <a:gs pos="100000">
                <a:srgbClr val="78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 dirty="0"/>
          </a:p>
        </p:txBody>
      </p:sp>
      <p:sp>
        <p:nvSpPr>
          <p:cNvPr id="1040" name="Прямоуг. 20"/>
          <p:cNvSpPr>
            <a:spLocks noChangeArrowheads="1"/>
          </p:cNvSpPr>
          <p:nvPr userDrawn="1"/>
        </p:nvSpPr>
        <p:spPr bwMode="auto">
          <a:xfrm>
            <a:off x="152400" y="928688"/>
            <a:ext cx="1066800" cy="30162"/>
          </a:xfrm>
          <a:prstGeom prst="rect">
            <a:avLst/>
          </a:prstGeom>
          <a:gradFill rotWithShape="0">
            <a:gsLst>
              <a:gs pos="0">
                <a:srgbClr val="7B0000"/>
              </a:gs>
              <a:gs pos="50000">
                <a:srgbClr val="FFFFFF"/>
              </a:gs>
              <a:gs pos="100000">
                <a:srgbClr val="7B000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4" r:id="rId3"/>
    <p:sldLayoutId id="2147483663" r:id="rId4"/>
    <p:sldLayoutId id="2147483662" r:id="rId5"/>
    <p:sldLayoutId id="2147483661" r:id="rId6"/>
    <p:sldLayoutId id="2147483660" r:id="rId7"/>
    <p:sldLayoutId id="2147483659" r:id="rId8"/>
    <p:sldLayoutId id="2147483658" r:id="rId9"/>
    <p:sldLayoutId id="2147483657" r:id="rId10"/>
    <p:sldLayoutId id="2147483656" r:id="rId11"/>
    <p:sldLayoutId id="2147483667" r:id="rId12"/>
    <p:sldLayoutId id="2147483668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Blip>
          <a:blip r:embed="rId15"/>
        </a:buBlip>
        <a:defRPr sz="2600">
          <a:solidFill>
            <a:srgbClr val="FFFF99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Blip>
          <a:blip r:embed="rId15"/>
        </a:buBlip>
        <a:defRPr sz="2400">
          <a:solidFill>
            <a:srgbClr val="FFFF99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Blip>
          <a:blip r:embed="rId15"/>
        </a:buBlip>
        <a:defRPr sz="2000">
          <a:solidFill>
            <a:srgbClr val="FFFF99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>
          <a:solidFill>
            <a:srgbClr val="FFFF99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>
          <a:solidFill>
            <a:srgbClr val="FFFF99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5"/>
        </a:buBlip>
        <a:defRPr>
          <a:solidFill>
            <a:srgbClr val="FFFF99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5"/>
        </a:buBlip>
        <a:defRPr>
          <a:solidFill>
            <a:srgbClr val="FFFF99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5"/>
        </a:buBlip>
        <a:defRPr>
          <a:solidFill>
            <a:srgbClr val="FFFF99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5"/>
        </a:buBlip>
        <a:defRPr>
          <a:solidFill>
            <a:srgbClr val="FFFF99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Поле 3"/>
          <p:cNvSpPr txBox="1">
            <a:spLocks noChangeArrowheads="1"/>
          </p:cNvSpPr>
          <p:nvPr/>
        </p:nvSpPr>
        <p:spPr bwMode="auto">
          <a:xfrm>
            <a:off x="1219200" y="1600201"/>
            <a:ext cx="7239000" cy="5034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 lIns="90000" tIns="46800" rIns="90000" bIns="46800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Главное </a:t>
            </a:r>
            <a:r>
              <a:rPr lang="ru-RU" sz="2000" b="1" dirty="0" smtClean="0">
                <a:solidFill>
                  <a:srgbClr val="FFFF99"/>
                </a:solidFill>
              </a:rPr>
              <a:t>управление Национального банка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FFFF99"/>
                </a:solidFill>
              </a:rPr>
              <a:t>Республики Беларусь </a:t>
            </a:r>
            <a:r>
              <a:rPr lang="ru-RU" sz="20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 Могилевской области</a:t>
            </a:r>
          </a:p>
          <a:p>
            <a:pPr algn="ctr">
              <a:spcBef>
                <a:spcPct val="50000"/>
              </a:spcBef>
              <a:defRPr/>
            </a:pPr>
            <a:endParaRPr lang="ru-RU" sz="3200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32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 проведении с 1 июля 2016 года деноминации белорусского рубля </a:t>
            </a:r>
          </a:p>
          <a:p>
            <a:pPr algn="ctr">
              <a:spcBef>
                <a:spcPct val="50000"/>
              </a:spcBef>
              <a:defRPr/>
            </a:pPr>
            <a:endParaRPr lang="ru-RU" sz="3200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ct val="50000"/>
              </a:spcBef>
              <a:defRPr/>
            </a:pPr>
            <a:endParaRPr lang="ru-RU" sz="3200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ct val="50000"/>
              </a:spcBef>
              <a:defRPr/>
            </a:pPr>
            <a:endParaRPr lang="ru-RU" sz="2000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Июнь 2016</a:t>
            </a:r>
            <a:endParaRPr lang="ru-RU" dirty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1403350" y="2924175"/>
            <a:ext cx="60198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Спасибо за внимание!</a:t>
            </a:r>
          </a:p>
        </p:txBody>
      </p:sp>
      <p:pic>
        <p:nvPicPr>
          <p:cNvPr id="8194" name="Picture 2" descr="C:\Users\kovalev\Pictures\cms-image-000002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1" y="1000108"/>
            <a:ext cx="9141569" cy="5286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857224" y="357166"/>
            <a:ext cx="60198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4200" b="1" u="sng" dirty="0" smtClean="0">
                <a:solidFill>
                  <a:srgbClr val="FFFF00"/>
                </a:solidFill>
              </a:rPr>
              <a:t>www</a:t>
            </a:r>
            <a:r>
              <a:rPr lang="ru-RU" sz="4200" b="1" u="sng" dirty="0" smtClean="0">
                <a:solidFill>
                  <a:srgbClr val="FFFF00"/>
                </a:solidFill>
              </a:rPr>
              <a:t>.</a:t>
            </a:r>
            <a:r>
              <a:rPr lang="en-US" sz="4200" b="1" u="sng" dirty="0" err="1" smtClean="0">
                <a:solidFill>
                  <a:srgbClr val="FFFF00"/>
                </a:solidFill>
              </a:rPr>
              <a:t>nbrb</a:t>
            </a:r>
            <a:r>
              <a:rPr lang="ru-RU" sz="4200" b="1" u="sng" dirty="0" smtClean="0">
                <a:solidFill>
                  <a:srgbClr val="FFFF00"/>
                </a:solidFill>
              </a:rPr>
              <a:t>.</a:t>
            </a:r>
            <a:r>
              <a:rPr lang="en-US" sz="4200" b="1" u="sng" dirty="0" smtClean="0">
                <a:solidFill>
                  <a:srgbClr val="FFFF00"/>
                </a:solidFill>
              </a:rPr>
              <a:t>by</a:t>
            </a:r>
            <a:endParaRPr lang="ru-RU" sz="4200" b="1" dirty="0" smtClean="0">
              <a:solidFill>
                <a:srgbClr val="FFFF00"/>
              </a:solidFill>
            </a:endParaRPr>
          </a:p>
        </p:txBody>
      </p:sp>
      <p:pic>
        <p:nvPicPr>
          <p:cNvPr id="1027" name="Picture 3" descr="C:\Users\kovalev\Pictures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4362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1403350" y="2924175"/>
            <a:ext cx="60198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0"/>
            <a:ext cx="7772400" cy="1362075"/>
          </a:xfrm>
        </p:spPr>
        <p:txBody>
          <a:bodyPr/>
          <a:lstStyle/>
          <a:p>
            <a:r>
              <a:rPr lang="ru-RU" b="1" dirty="0" smtClean="0"/>
              <a:t>Решение о деноминации </a:t>
            </a:r>
            <a:r>
              <a:rPr lang="ru-RU" b="1" dirty="0" smtClean="0"/>
              <a:t>принято </a:t>
            </a:r>
            <a:r>
              <a:rPr lang="ru-RU" b="1" dirty="0" smtClean="0"/>
              <a:t>в целях: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57158" y="1643050"/>
            <a:ext cx="8786841" cy="5214949"/>
          </a:xfrm>
        </p:spPr>
        <p:txBody>
          <a:bodyPr/>
          <a:lstStyle/>
          <a:p>
            <a:pPr lvl="0"/>
            <a:r>
              <a:rPr lang="en-US" sz="3400" b="1" dirty="0" smtClean="0"/>
              <a:t>- </a:t>
            </a:r>
            <a:r>
              <a:rPr lang="ru-RU" sz="3400" b="1" dirty="0" smtClean="0"/>
              <a:t>дальнейшего </a:t>
            </a:r>
            <a:r>
              <a:rPr lang="ru-RU" sz="3400" b="1" dirty="0" smtClean="0"/>
              <a:t>совершенствования денежного обращения;  </a:t>
            </a:r>
            <a:endParaRPr lang="ru-RU" sz="3400" dirty="0" smtClean="0"/>
          </a:p>
          <a:p>
            <a:pPr lvl="0"/>
            <a:r>
              <a:rPr lang="en-US" sz="3400" b="1" dirty="0" smtClean="0"/>
              <a:t>- </a:t>
            </a:r>
            <a:r>
              <a:rPr lang="ru-RU" sz="3400" b="1" dirty="0" smtClean="0"/>
              <a:t>упрощения </a:t>
            </a:r>
            <a:r>
              <a:rPr lang="ru-RU" sz="3400" b="1" dirty="0" smtClean="0"/>
              <a:t>учета и расчетов в стране; </a:t>
            </a:r>
            <a:endParaRPr lang="ru-RU" sz="3400" dirty="0" smtClean="0"/>
          </a:p>
          <a:p>
            <a:pPr lvl="0"/>
            <a:r>
              <a:rPr lang="en-US" sz="3400" b="1" dirty="0" smtClean="0"/>
              <a:t>- </a:t>
            </a:r>
            <a:r>
              <a:rPr lang="ru-RU" sz="3400" b="1" dirty="0" smtClean="0"/>
              <a:t>поддержания </a:t>
            </a:r>
            <a:r>
              <a:rPr lang="ru-RU" sz="3400" b="1" dirty="0" smtClean="0"/>
              <a:t>оптимального купюрного строения денежной массы; </a:t>
            </a:r>
            <a:endParaRPr lang="ru-RU" sz="3400" dirty="0" smtClean="0"/>
          </a:p>
          <a:p>
            <a:pPr lvl="0"/>
            <a:r>
              <a:rPr lang="en-US" sz="3400" b="1" dirty="0" smtClean="0"/>
              <a:t>- </a:t>
            </a:r>
            <a:r>
              <a:rPr lang="ru-RU" sz="3400" b="1" dirty="0" smtClean="0"/>
              <a:t>значительного </a:t>
            </a:r>
            <a:r>
              <a:rPr lang="ru-RU" sz="3400" b="1" dirty="0" smtClean="0"/>
              <a:t>сокращения государственных расходов на обслуживание наличного денежного обращения в </a:t>
            </a:r>
            <a:r>
              <a:rPr lang="ru-RU" sz="3400" b="1" dirty="0" smtClean="0"/>
              <a:t>РБ. </a:t>
            </a:r>
            <a:endParaRPr lang="ru-RU" sz="3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-12700" y="125182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spc="1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b="1" i="1" spc="100" dirty="0">
              <a:solidFill>
                <a:schemeClr val="bg1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4675" y="285729"/>
            <a:ext cx="8569325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200" b="1" i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7 номиналов </a:t>
            </a:r>
            <a:r>
              <a:rPr lang="ru-RU" sz="42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банкнот</a:t>
            </a:r>
            <a:endParaRPr lang="ru-RU" sz="4200" b="1" i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lain"/>
              <a:defRPr/>
            </a:pPr>
            <a:endParaRPr lang="ru-RU" dirty="0">
              <a:latin typeface="Arial" charset="0"/>
            </a:endParaRPr>
          </a:p>
          <a:p>
            <a:pPr marL="342900" indent="-342900">
              <a:buFontTx/>
              <a:buAutoNum type="arabicPlain"/>
              <a:defRPr/>
            </a:pPr>
            <a:endParaRPr lang="ru-RU" dirty="0">
              <a:latin typeface="Arial" charset="0"/>
            </a:endParaRPr>
          </a:p>
          <a:p>
            <a:pPr marL="342900" indent="-342900">
              <a:buFontTx/>
              <a:buAutoNum type="arabicPlain"/>
              <a:defRPr/>
            </a:pPr>
            <a:endParaRPr lang="ru-RU" dirty="0">
              <a:latin typeface="Arial" charset="0"/>
            </a:endParaRPr>
          </a:p>
          <a:p>
            <a:pPr marL="342900" indent="-342900">
              <a:buFontTx/>
              <a:buAutoNum type="arabicPlain"/>
              <a:defRPr/>
            </a:pPr>
            <a:endParaRPr lang="ru-RU" dirty="0">
              <a:latin typeface="Arial" charset="0"/>
            </a:endParaRPr>
          </a:p>
          <a:p>
            <a:pPr marL="342900" indent="-342900">
              <a:buFontTx/>
              <a:buAutoNum type="arabicPlain"/>
              <a:defRPr/>
            </a:pPr>
            <a:endParaRPr lang="ru-RU" dirty="0">
              <a:latin typeface="Arial" charset="0"/>
            </a:endParaRPr>
          </a:p>
          <a:p>
            <a:pPr marL="342900" indent="-342900">
              <a:buFontTx/>
              <a:buAutoNum type="arabicPlain"/>
              <a:defRPr/>
            </a:pPr>
            <a:endParaRPr lang="ru-RU" dirty="0">
              <a:latin typeface="Arial" charset="0"/>
            </a:endParaRPr>
          </a:p>
          <a:p>
            <a:pPr marL="342900" indent="-342900">
              <a:buFontTx/>
              <a:buAutoNum type="arabicPlain"/>
              <a:defRPr/>
            </a:pPr>
            <a:endParaRPr lang="ru-RU" dirty="0">
              <a:latin typeface="Arial" charset="0"/>
            </a:endParaRPr>
          </a:p>
          <a:p>
            <a:pPr marL="342900" indent="-342900">
              <a:buFontTx/>
              <a:buAutoNum type="arabicPlain"/>
              <a:defRPr/>
            </a:pPr>
            <a:endParaRPr lang="ru-RU" dirty="0">
              <a:latin typeface="Arial" charset="0"/>
            </a:endParaRPr>
          </a:p>
          <a:p>
            <a:pPr marL="342900" indent="-342900">
              <a:defRPr/>
            </a:pPr>
            <a:endParaRPr lang="ru-RU" dirty="0">
              <a:latin typeface="Arial" charset="0"/>
            </a:endParaRPr>
          </a:p>
          <a:p>
            <a:pPr marL="342900" indent="-342900">
              <a:buFontTx/>
              <a:buAutoNum type="arabicPlain"/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270" y="2253256"/>
            <a:ext cx="2591594" cy="1466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293369"/>
            <a:ext cx="2736000" cy="1511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1816" y="4366419"/>
            <a:ext cx="2880000" cy="15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9938" y="2214034"/>
            <a:ext cx="2880642" cy="147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95838" y="2933171"/>
            <a:ext cx="3024782" cy="1516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73638" y="3722689"/>
            <a:ext cx="3135014" cy="1529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56200" y="4602163"/>
            <a:ext cx="3240484" cy="1571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1500166" y="285728"/>
            <a:ext cx="499747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200" b="1" i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8 номиналов монет</a:t>
            </a:r>
            <a:endParaRPr lang="en-US" sz="4200" b="1" i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kovalev\Pictures\cms-image-000002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571612"/>
            <a:ext cx="9144001" cy="48134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1403350" y="2924175"/>
            <a:ext cx="6019800" cy="762000"/>
          </a:xfrm>
        </p:spPr>
        <p:txBody>
          <a:bodyPr/>
          <a:lstStyle/>
          <a:p>
            <a:pPr algn="ctr" eaLnBrk="1" hangingPunct="1">
              <a:defRPr/>
            </a:pPr>
            <a:endParaRPr lang="ru-RU" dirty="0" smtClean="0"/>
          </a:p>
        </p:txBody>
      </p:sp>
      <p:pic>
        <p:nvPicPr>
          <p:cNvPr id="4098" name="Picture 2" descr="C:\Users\kovalev\Pictures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475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1403350" y="2924175"/>
            <a:ext cx="60198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Спасибо за внимание!</a:t>
            </a:r>
          </a:p>
        </p:txBody>
      </p:sp>
      <p:pic>
        <p:nvPicPr>
          <p:cNvPr id="5122" name="Picture 2" descr="C:\Users\kovalev\Pictures\maxresdefaul111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071546"/>
            <a:ext cx="9143999" cy="5143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1403350" y="2924175"/>
            <a:ext cx="60198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Спасибо за внимание!</a:t>
            </a:r>
          </a:p>
        </p:txBody>
      </p:sp>
      <p:pic>
        <p:nvPicPr>
          <p:cNvPr id="2050" name="Picture 2" descr="C:\Users\kovalev\Pictures\original_7e2920e3558a889e287ea458e7112e7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9144000" cy="59219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1403350" y="2924175"/>
            <a:ext cx="60198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Спасибо за внимание!</a:t>
            </a:r>
          </a:p>
        </p:txBody>
      </p:sp>
      <p:pic>
        <p:nvPicPr>
          <p:cNvPr id="1026" name="Picture 2" descr="C:\Users\kovalev\Pictures\platterm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9531"/>
            <a:ext cx="9112746" cy="5161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1403350" y="2924175"/>
            <a:ext cx="60198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Спасибо за внимание!</a:t>
            </a:r>
          </a:p>
        </p:txBody>
      </p:sp>
      <p:pic>
        <p:nvPicPr>
          <p:cNvPr id="7170" name="Picture 2" descr="C:\Users\kovalev\Pictures\5a3d45dcd33c1cda6e84fcc1a25a8b50_1434115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9164443" cy="6415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333333"/>
      </a:dk1>
      <a:lt1>
        <a:srgbClr val="BDB9BF"/>
      </a:lt1>
      <a:dk2>
        <a:srgbClr val="000000"/>
      </a:dk2>
      <a:lt2>
        <a:srgbClr val="333329"/>
      </a:lt2>
      <a:accent1>
        <a:srgbClr val="F4F3D9"/>
      </a:accent1>
      <a:accent2>
        <a:srgbClr val="E09142"/>
      </a:accent2>
      <a:accent3>
        <a:srgbClr val="DBD9DC"/>
      </a:accent3>
      <a:accent4>
        <a:srgbClr val="2A2A2A"/>
      </a:accent4>
      <a:accent5>
        <a:srgbClr val="F8F8E9"/>
      </a:accent5>
      <a:accent6>
        <a:srgbClr val="CB833B"/>
      </a:accent6>
      <a:hlink>
        <a:srgbClr val="AE4828"/>
      </a:hlink>
      <a:folHlink>
        <a:srgbClr val="6A695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333333"/>
        </a:dk1>
        <a:lt1>
          <a:srgbClr val="BAB9A0"/>
        </a:lt1>
        <a:dk2>
          <a:srgbClr val="000000"/>
        </a:dk2>
        <a:lt2>
          <a:srgbClr val="333329"/>
        </a:lt2>
        <a:accent1>
          <a:srgbClr val="F4F3D9"/>
        </a:accent1>
        <a:accent2>
          <a:srgbClr val="E09142"/>
        </a:accent2>
        <a:accent3>
          <a:srgbClr val="D9D9CD"/>
        </a:accent3>
        <a:accent4>
          <a:srgbClr val="2A2A2A"/>
        </a:accent4>
        <a:accent5>
          <a:srgbClr val="F8F8E9"/>
        </a:accent5>
        <a:accent6>
          <a:srgbClr val="CB833B"/>
        </a:accent6>
        <a:hlink>
          <a:srgbClr val="AE4828"/>
        </a:hlink>
        <a:folHlink>
          <a:srgbClr val="6A69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333333"/>
        </a:dk1>
        <a:lt1>
          <a:srgbClr val="BDB9BF"/>
        </a:lt1>
        <a:dk2>
          <a:srgbClr val="000000"/>
        </a:dk2>
        <a:lt2>
          <a:srgbClr val="333329"/>
        </a:lt2>
        <a:accent1>
          <a:srgbClr val="F4F3D9"/>
        </a:accent1>
        <a:accent2>
          <a:srgbClr val="E09142"/>
        </a:accent2>
        <a:accent3>
          <a:srgbClr val="DBD9DC"/>
        </a:accent3>
        <a:accent4>
          <a:srgbClr val="2A2A2A"/>
        </a:accent4>
        <a:accent5>
          <a:srgbClr val="F8F8E9"/>
        </a:accent5>
        <a:accent6>
          <a:srgbClr val="CB833B"/>
        </a:accent6>
        <a:hlink>
          <a:srgbClr val="AE4828"/>
        </a:hlink>
        <a:folHlink>
          <a:srgbClr val="6A69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3D3D3D"/>
        </a:dk1>
        <a:lt1>
          <a:srgbClr val="EAEAEA"/>
        </a:lt1>
        <a:dk2>
          <a:srgbClr val="000000"/>
        </a:dk2>
        <a:lt2>
          <a:srgbClr val="333333"/>
        </a:lt2>
        <a:accent1>
          <a:srgbClr val="FFFFFF"/>
        </a:accent1>
        <a:accent2>
          <a:srgbClr val="969696"/>
        </a:accent2>
        <a:accent3>
          <a:srgbClr val="F3F3F3"/>
        </a:accent3>
        <a:accent4>
          <a:srgbClr val="333333"/>
        </a:accent4>
        <a:accent5>
          <a:srgbClr val="FFFFFF"/>
        </a:accent5>
        <a:accent6>
          <a:srgbClr val="878787"/>
        </a:accent6>
        <a:hlink>
          <a:srgbClr val="4D4D4D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14707</TotalTime>
  <Words>99</Words>
  <Application>Microsoft Office PowerPoint</Application>
  <PresentationFormat>Экран (4:3)</PresentationFormat>
  <Paragraphs>31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Default Design</vt:lpstr>
      <vt:lpstr>Слайд 1</vt:lpstr>
      <vt:lpstr>Решение о деноминации принято в целях:</vt:lpstr>
      <vt:lpstr>Слайд 3</vt:lpstr>
      <vt:lpstr>Слайд 4</vt:lpstr>
      <vt:lpstr>Слайд 5</vt:lpstr>
      <vt:lpstr>Спасибо за внимание!</vt:lpstr>
      <vt:lpstr>Спасибо за внимание!</vt:lpstr>
      <vt:lpstr>Спасибо за внимание!</vt:lpstr>
      <vt:lpstr>Спасибо за внимание!</vt:lpstr>
      <vt:lpstr>Спасибо за внимание!</vt:lpstr>
      <vt:lpstr>www.nbrb.by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Елизаров Дмитрий Олегович</dc:creator>
  <cp:lastModifiedBy>Kovalev</cp:lastModifiedBy>
  <cp:revision>185</cp:revision>
  <cp:lastPrinted>1601-01-01T00:00:00Z</cp:lastPrinted>
  <dcterms:created xsi:type="dcterms:W3CDTF">1601-01-01T00:00:00Z</dcterms:created>
  <dcterms:modified xsi:type="dcterms:W3CDTF">2016-06-13T11:19:14Z</dcterms:modified>
</cp:coreProperties>
</file>