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57" r:id="rId4"/>
    <p:sldId id="258" r:id="rId5"/>
    <p:sldId id="306" r:id="rId6"/>
    <p:sldId id="308" r:id="rId7"/>
    <p:sldId id="273" r:id="rId8"/>
    <p:sldId id="267" r:id="rId9"/>
    <p:sldId id="264" r:id="rId10"/>
    <p:sldId id="266" r:id="rId11"/>
    <p:sldId id="271" r:id="rId12"/>
    <p:sldId id="272" r:id="rId13"/>
    <p:sldId id="274" r:id="rId14"/>
    <p:sldId id="275" r:id="rId15"/>
    <p:sldId id="309" r:id="rId16"/>
    <p:sldId id="259" r:id="rId17"/>
    <p:sldId id="277" r:id="rId18"/>
    <p:sldId id="261" r:id="rId19"/>
    <p:sldId id="262" r:id="rId20"/>
    <p:sldId id="319" r:id="rId21"/>
    <p:sldId id="278" r:id="rId22"/>
    <p:sldId id="311" r:id="rId23"/>
    <p:sldId id="312" r:id="rId24"/>
    <p:sldId id="314" r:id="rId25"/>
    <p:sldId id="317" r:id="rId26"/>
    <p:sldId id="316" r:id="rId27"/>
    <p:sldId id="318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000" autoAdjust="0"/>
    <p:restoredTop sz="99189" autoAdjust="0"/>
  </p:normalViewPr>
  <p:slideViewPr>
    <p:cSldViewPr>
      <p:cViewPr>
        <p:scale>
          <a:sx n="68" d="100"/>
          <a:sy n="68" d="100"/>
        </p:scale>
        <p:origin x="-438" y="-93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226F2A-4666-46DA-B30E-EFBE190350AD}" type="datetimeFigureOut">
              <a:rPr lang="ru-RU" smtClean="0"/>
              <a:t>16.02.2016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DA0D3-0D4F-48DA-931B-BE34E31556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43517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226F2A-4666-46DA-B30E-EFBE190350AD}" type="datetimeFigureOut">
              <a:rPr lang="ru-RU" smtClean="0"/>
              <a:t>16.02.2016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DA0D3-0D4F-48DA-931B-BE34E31556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29858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226F2A-4666-46DA-B30E-EFBE190350AD}" type="datetimeFigureOut">
              <a:rPr lang="ru-RU" smtClean="0"/>
              <a:t>16.02.2016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DA0D3-0D4F-48DA-931B-BE34E31556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60899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226F2A-4666-46DA-B30E-EFBE190350AD}" type="datetimeFigureOut">
              <a:rPr lang="ru-RU" smtClean="0"/>
              <a:t>16.02.2016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DA0D3-0D4F-48DA-931B-BE34E31556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40872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226F2A-4666-46DA-B30E-EFBE190350AD}" type="datetimeFigureOut">
              <a:rPr lang="ru-RU" smtClean="0"/>
              <a:t>16.02.2016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DA0D3-0D4F-48DA-931B-BE34E31556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33851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226F2A-4666-46DA-B30E-EFBE190350AD}" type="datetimeFigureOut">
              <a:rPr lang="ru-RU" smtClean="0"/>
              <a:t>16.02.2016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DA0D3-0D4F-48DA-931B-BE34E31556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90332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226F2A-4666-46DA-B30E-EFBE190350AD}" type="datetimeFigureOut">
              <a:rPr lang="ru-RU" smtClean="0"/>
              <a:t>16.02.2016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DA0D3-0D4F-48DA-931B-BE34E31556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67075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226F2A-4666-46DA-B30E-EFBE190350AD}" type="datetimeFigureOut">
              <a:rPr lang="ru-RU" smtClean="0"/>
              <a:t>16.02.2016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DA0D3-0D4F-48DA-931B-BE34E31556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10211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226F2A-4666-46DA-B30E-EFBE190350AD}" type="datetimeFigureOut">
              <a:rPr lang="ru-RU" smtClean="0"/>
              <a:t>16.02.2016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DA0D3-0D4F-48DA-931B-BE34E31556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07902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226F2A-4666-46DA-B30E-EFBE190350AD}" type="datetimeFigureOut">
              <a:rPr lang="ru-RU" smtClean="0"/>
              <a:t>16.02.2016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DA0D3-0D4F-48DA-931B-BE34E31556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40612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226F2A-4666-46DA-B30E-EFBE190350AD}" type="datetimeFigureOut">
              <a:rPr lang="ru-RU" smtClean="0"/>
              <a:t>16.02.2016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DA0D3-0D4F-48DA-931B-BE34E31556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02634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sharpenSoften amount="25000"/>
                    </a14:imgEffect>
                    <a14:imgEffect>
                      <a14:colorTemperature colorTemp="7200"/>
                    </a14:imgEffect>
                    <a14:imgEffect>
                      <a14:saturation sat="200000"/>
                    </a14:imgEffect>
                  </a14:imgLayer>
                </a14:imgProps>
              </a:ext>
            </a:extLst>
          </a:blip>
          <a:srcRect/>
          <a:stretch>
            <a:fillRect l="-10000" r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226F2A-4666-46DA-B30E-EFBE190350AD}" type="datetimeFigureOut">
              <a:rPr lang="ru-RU" smtClean="0"/>
              <a:t>16.02.2016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3DA0D3-0D4F-48DA-931B-BE34E31556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42807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microsoft.com/office/2007/relationships/hdphoto" Target="../media/hdphoto3.wdp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gif"/><Relationship Id="rId3" Type="http://schemas.openxmlformats.org/officeDocument/2006/relationships/image" Target="../media/image38.png"/><Relationship Id="rId7" Type="http://schemas.openxmlformats.org/officeDocument/2006/relationships/image" Target="../media/image41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Relationship Id="rId6" Type="http://schemas.microsoft.com/office/2007/relationships/hdphoto" Target="../media/hdphoto5.wdp"/><Relationship Id="rId5" Type="http://schemas.openxmlformats.org/officeDocument/2006/relationships/image" Target="../media/image40.png"/><Relationship Id="rId4" Type="http://schemas.openxmlformats.org/officeDocument/2006/relationships/image" Target="../media/image39.gif"/><Relationship Id="rId9" Type="http://schemas.openxmlformats.org/officeDocument/2006/relationships/image" Target="../media/image43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3.jpeg"/><Relationship Id="rId4" Type="http://schemas.openxmlformats.org/officeDocument/2006/relationships/image" Target="../media/image52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microsoft.com/office/2007/relationships/hdphoto" Target="../media/hdphoto3.wdp"/><Relationship Id="rId4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ttp://rusticker.ru/p/da3b06fe1b65ab19e14819bea1195afd.png?t=1415480400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35525" y="3802891"/>
            <a:ext cx="3672408" cy="30551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://rusticker.ru/p/da3b06fe1b65ab19e14819bea1195afd.png?t=1415480400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3802891"/>
            <a:ext cx="3672408" cy="30551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683568" y="0"/>
            <a:ext cx="7772400" cy="4320479"/>
          </a:xfrm>
        </p:spPr>
        <p:txBody>
          <a:bodyPr>
            <a:noAutofit/>
          </a:bodyPr>
          <a:lstStyle/>
          <a:p>
            <a:r>
              <a:rPr lang="ru-RU" sz="96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2016 – Год культуры</a:t>
            </a:r>
            <a:endParaRPr lang="ru-RU" sz="96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1">
                  <a:lumMod val="20000"/>
                  <a:lumOff val="8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112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6113" y="3315350"/>
            <a:ext cx="3812138" cy="3858066"/>
          </a:xfrm>
          <a:prstGeom prst="rect">
            <a:avLst/>
          </a:prstGeom>
          <a:effectLst>
            <a:softEdge rad="635000"/>
          </a:effectLst>
        </p:spPr>
      </p:pic>
    </p:spTree>
    <p:extLst>
      <p:ext uri="{BB962C8B-B14F-4D97-AF65-F5344CB8AC3E}">
        <p14:creationId xmlns:p14="http://schemas.microsoft.com/office/powerpoint/2010/main" val="342818743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-6214" y="0"/>
            <a:ext cx="914350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Культура быта </a:t>
            </a:r>
          </a:p>
        </p:txBody>
      </p:sp>
      <p:pic>
        <p:nvPicPr>
          <p:cNvPr id="4100" name="Picture 4" descr="http://feoroom.com/sites/default/files/dom_u_morya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901023" y="3700079"/>
            <a:ext cx="6351497" cy="31873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-22103" y="769441"/>
            <a:ext cx="761844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Blip>
                <a:blip r:embed="rId3"/>
              </a:buBlip>
            </a:pPr>
            <a:r>
              <a:rPr lang="ru-RU" sz="3600" dirty="0" smtClean="0"/>
              <a:t>Материальное благоустройство</a:t>
            </a:r>
          </a:p>
          <a:p>
            <a:pPr marL="285750" indent="-285750">
              <a:buBlip>
                <a:blip r:embed="rId3"/>
              </a:buBlip>
            </a:pPr>
            <a:r>
              <a:rPr lang="ru-RU" sz="3600" dirty="0" smtClean="0"/>
              <a:t>Дом</a:t>
            </a:r>
          </a:p>
          <a:p>
            <a:pPr marL="285750" indent="-285750">
              <a:buBlip>
                <a:blip r:embed="rId3"/>
              </a:buBlip>
            </a:pPr>
            <a:r>
              <a:rPr lang="ru-RU" sz="3600" dirty="0" smtClean="0"/>
              <a:t>Общественная организация повседневной жизни</a:t>
            </a:r>
          </a:p>
          <a:p>
            <a:pPr marL="285750" indent="-285750">
              <a:buBlip>
                <a:blip r:embed="rId3"/>
              </a:buBlip>
            </a:pPr>
            <a:r>
              <a:rPr lang="ru-RU" sz="3600" dirty="0" smtClean="0"/>
              <a:t>Эстетические вкусы</a:t>
            </a:r>
          </a:p>
          <a:p>
            <a:pPr marL="285750" indent="-285750">
              <a:buBlip>
                <a:blip r:embed="rId3"/>
              </a:buBlip>
            </a:pPr>
            <a:r>
              <a:rPr lang="ru-RU" sz="3600" dirty="0" smtClean="0"/>
              <a:t>Идеалы и нормы </a:t>
            </a:r>
          </a:p>
          <a:p>
            <a:r>
              <a:rPr lang="ru-RU" sz="3600" dirty="0"/>
              <a:t> </a:t>
            </a:r>
            <a:r>
              <a:rPr lang="ru-RU" sz="3600" dirty="0" smtClean="0"/>
              <a:t> человека и общества</a:t>
            </a:r>
          </a:p>
          <a:p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135109542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25010"/>
            <a:ext cx="91440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Могилёвский областной план мероприятий по проведению в 2016 году Года культуры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Texturizer/>
                    </a14:imgEffect>
                    <a14:imgEffect>
                      <a14:sharpenSoften amount="50000"/>
                    </a14:imgEffect>
                    <a14:imgEffect>
                      <a14:colorTemperature colorTemp="11200"/>
                    </a14:imgEffect>
                    <a14:imgEffect>
                      <a14:saturation sat="400000"/>
                    </a14:imgEffect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105" y="1816444"/>
            <a:ext cx="7587789" cy="50845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26989687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/>
              <a:t>В 2016 году </a:t>
            </a:r>
            <a:r>
              <a:rPr lang="ru-RU" sz="3200" b="1" dirty="0" smtClean="0"/>
              <a:t> пройдет </a:t>
            </a:r>
            <a:r>
              <a:rPr lang="ru-RU" sz="3200" b="1" dirty="0"/>
              <a:t>около 150 тысяч различных мероприятий, посвященных Году культуры. </a:t>
            </a:r>
          </a:p>
        </p:txBody>
      </p:sp>
      <p:sp>
        <p:nvSpPr>
          <p:cNvPr id="3" name="AutoShape 2" descr="data:image/jpeg;base64,/9j/4AAQSkZJRgABAQAAAQABAAD/2wCEAAkGBxQTEhUUExQWFhUVFxoaGRgXFxcXFxgcGBYgFxodGhcdHCggGBolHBcYITEhJSkrLi4vHR8zODMsNygtLisBCgoKDg0OGxAQGywmHyQsLywsLDQvLCwvLCwvNCwsLCwsLC8sLCwsLCwtLSwsLCwsLCwsLCwsLCwsLCwsLCwsLP/AABEIALcBEwMBIgACEQEDEQH/xAAbAAACAgMBAAAAAAAAAAAAAAADBAIFAAEGB//EAEkQAAIBAgQDBgQDBQQIAwkAAAECEQADBBIhMQVBURMiYXGBkQYyobFCwfAUI1LR4QczYpIVJENTcoLC8ZPD0hY0VGRzoqOy4v/EABoBAAIDAQEAAAAAAAAAAAAAAAABAgMEBQb/xAAvEQACAgEEAAQFAwQDAAAAAAAAAQIRAwQSITEFE0FRIjJhkaFxgfAUUrHhFSPB/9oADAMBAAIRAxEAPwCeWoXrgRWY7KCT5ASaPlreWvUeh5YVwWIFxA67Ntvrrvryo0VHEowX90BI5EEgjoACNaTTF3ok219SVPsday5NVjw1HK+f8mrHpMme5Ylx+o/lqaaVQ38BirneClp5CYHlprQE4diO9Ct3d4zx/wDrBrG/FsV8L8mxeEZatvka4lxEW70THdEnXqTy86inGEy5AxYSCAZ1OaSDpFJHCXv9030H3NQfDvzT6rOnrpWOeucm3ZthodqSo6+2JAPWp9lXP8G4g9slbguZI0EFoPh0kHy0q+wuLDgMJgzvvoYM+oNdfBqI5lw+fY5Go00sMviTr3IxG9Y60w4pDhmIGIxBsWyqhJz3GGYSNMqiRJnmTVmbNDFHfN0ivFgnllshybIrMtdFxL4Tu2bfaZ1uKNWhSjKOuXM0jqZEdKpblmKeHUY80d0GQy6eeJ1JABUgazLWwtXUVJkmehOamBU0QE0qSJW2CtWwfOiC1I/KmltCNqHcTLodZqF2yzZSEWSK1FFK1vsjUiqhV3AIB5z9IqDYhYYyNPEdJqq4niXGIygGAsHeP4t+W4HpQbuIuFY0k84bX0g/qawZNbGEmjpY9DuimzoRWyajh7yusqQesGYPMdR60SK3Jpq0c9pp0Disy0WKHecKCzEAAak6AUBREisy1OK1FAAyK0VokVkUABK1ArRyKiRSGLla3RctZSAubmHjahZaYRCGYlu6QDB/DGkg8pA9xPM1j2+Y261i0OrlJvFl+Zfn/a9TqeJaGMKzYvkf4/0/QXy0hb4aXL6gbjUEfLsRGgMRtHlVhevohAZ1UnaSB96zD423H94msbOD4nn1JrL4zOO2KXd/j+UXeCwluk31X5/lih4XcUd1lGsnVwNPpB6eNR/0O+XQ2iAZjtLs7ajUCRJ5bVbmHUlW2nUHMepgLufDSareLXL5mHcwNIRW1GsRCxsOu+teeUm2egoHhMBAOZRoerSR76kcj4bUsbN4HTtIBOzINCTHXvDTwMUfAcVZXys6spK280BLgZgSFuWxyOUiQI8TqBcopJ6kxtv/ADpttPkSplTZS66qzuWERrdzGYlCQFI73Tx3onDrQDXLY0hsyg/w3NRr55qLZxSWsIDcMdprbyyflJC7fLrbINHv4V7SpjCg7EoJlkBaWDIAFYxAL6cvStuizSwZd9cU/wCfcw+I445MbjfTFOMl7NtyB3l9ecH23rfwJwWzdsF+0a1csMXL/MGWJYOkiQfDWrr4owi28O+Iu3rNtbgZkVmhmJBIVQR3m1iBXn/w18T2rbXLd13tq8RctyWQjqAQY8q26/N50Iyi/Tr/ACY/DsSx7k1XPZ6fwn4hVcNZ7JjfsfvFZsjuykElUYg/uoQj59CI8J54t3da6SxijcwnZ2byXs29zMFzD/idpbYLJJMRJJE1V3+EXkXvW2EcwMw91mrvCXFRbb5b6/Qz+KKTmlFcK+SqisKVPCJntqygkGdf+Y1u+QoBYgAkCTyzNEnw1rr+bHZvZylgk57EuboEUgweVEtJuQNtT4CY+5FbeCSRsdR5HWnMKyAXbR/vDZFzlAXtBA3kscpPlSllSin70Sjhe+S9rB9qKAzyagVpPH4kIbaTrddVHkDLekaeopyqCbHjTyTUBw26rUxhe9ctrdVBbA+ZcwY/i1kERKj3p/HYoW7bOdkBPmeQ9TArj+CY5kuK4Yhp7xESwY96Z01k/TpWDxLNOGNKDpm/w3BDJNuatIum4CSZN0a6ybbbnxnxrf8A7PXNYuIQPCP+quoThwYCHYZWYAAqQuWQJBE5SvIbTTK8AH8bHTQ6DnO4joPKK8s9TJds9D5OP2OJucAaRL2fVgDUX4fftwbdxD4doWU+BUj7Qa7i7wYiSjagyBHoeYgGTpzquxPC7kCWKgyI0AI3IK5jzGnQedWY9bkT4kQlpcU1yipLuFkp5hSx+pUCligxFsq6lVJiDGY5TuCJAEinL/CnA+YEwOR/DrJAI8Z60QJAgfTavQ+HajLqN292l9Dh+I6fFp9vl8N/UFbthQANgAB6aVKKnFZFdU5AOK1FEitEUADIqJWixWiKQwMVlEy1lKgLskDMxgKJJk6QvP2E1FbeVFAEAKBA29PCmbVmVmQANI5j+lADKoCgiBAAHLloPDp4VxdMkorO31uk1+v+j0WryOU3pYrvbFP6IBcsFtAQJBEkkRpMyNQRFI/6JunvSijT8T8gRsXA100p91DgowBDAga6HMDII6ga+OoqtGAtvlyfhffKdRnCkSeYCEGa5utz+bl3VXv6m/Sad4Me27Xp6cEsArWiT3TGkM2TNOoOr6ka8z6SaTu8WxJuBri27dhdCGdWJJ5yoJUfLyP1iuhxCAciZYDQEmF3gDWsvoh0VWHiUcQZ5z4DqKwqa7aNTRxHFuIK19GK2zbiGIdYJOikl1EEdY5+FPcMx2e4lu3cUOco7l63uWgxlYFpHTXzro8bwwXLbISIYETlJjofm5GDXnd/ht2xdAYZTrlI0B6ZWB6xV+KUZqvVENr3U/UufjfGZL7JlhbLuFgkaXMt8SNhq7n1qkvfEN65b7MlssAAF7jAQdCFZiFMaaAaE1afFXHbWKwNoupGMt3FRmggPbVGgsdidhG4MnY1zSjXzrdBJx5MWpVTqv57/uH4txK5iXW5cZjlUBVJkIu8KOhOp60vZwqM4kAAmD0g6a+VLWrmp8DHoNqsLSg1ZxVFJ6Vd4ynZxbxGIRe6oi7gsq5V8tmg6jT5aJi/iW45TLicQoyRlBwRViJBzQSwYkiQBttXnOGdkM5VYfwsMwP5+1dHwVLNx77Ii28uGzsNYV1bWMxOURGo61kypwTaL4bZHU4W62GS1bt38RbV7avltLh2Eucs/vO8TIjTSIqt+PWxC37OHu3nuhWDnMttdSCEIKDUQW3/AK10GFwCXrFkugYi3l1nMBmOxnTlVFx23N3CB1LFmuZrrFmZwk5VZjzAU+kVk02pc4VJ8llLDJTXSYXF8euL3GuZ7aqB38Mtt1KmMurE6Bd9JmqPB43tMScQ5RYJM3Ee5bCIgXvKgnUvPIAn0PUpaFsZsPKnVbgYqGCtoRDKw9R461zPHMBbw9yxbsq7kK9yB3mOa5CL4mAREcl3rfh1jVKHs7IzwY5Rkpr1VHRpxuyxGZsAwOgKjF2e9sB8p/RrnsWRd4irKMOEw6CQL90WSxJzZrrrmtkArPd0066d9wHj1jFYdbd3DXlLl7TTbHda2BJLAysZgQd9CeVcLwLhj2u2F25+8Yh2dpzKCitJI6kkTt3PGk9Xkiu/2shDS42+ULfG/EEe3bs2ltBnJZjZxIxKZRostlWCTJjoF603b+HiSz28MyWso1Li5rO4YQAdtKW47wIYdRfd2Y3Fz25koFzqArGJLnPm00AFdVZ+Nbf7ALIWHChTyEbzHoaWTUvLFNO/qRx4lBtIx7qoNcwk6hygghATEuOUNtsZqGHxxDEgggQFAZXAkSSQG3Ow8NedU1rjlhMLbuXUZrndgzALZmUHwhASY/Omm4ZeGbs1yqQBDX7gC5ZykZVA0zHQzXPa9zamRxmFuli6d5VLSMxVipzEAGcuYToTtAG1V/BeOuX7O6WLciRJDBe8pAJkiT4+5iVjhN9SGuO1xxoD22wPILAnfnXOfEXDms3RfXWCCQ0FjM6mSwIMEeGlXQjF/CDk+0d1fx9sFZYLBmH7sggqfm8JpVLitOVlaN8pB+1IfsdoAFb6gtHdPdy5WkD65d9RE1YYa1C7gySQQZEEyBm5gDSur4PNxm4Lp8/Y5Xi+NPGpvtcfc3FaiixWor0J54HFay0XLWopACIrRFFIrWWkxgYrKJFZSApuH/HvZiShLAnciCsgiY3IIj0nnV1wvioxK6Wcq5VIZlImHLAqZ1MzqPCvMSnOdq6nEfE4uYNrZBW8QEGXYjmQeWgII8edeZlKUY7YLs9dCEJT8yb5XX7HWW2tuudSHXNnGUgwQsd0AayQR5k0e3jwyzlcZFEhlhixM6DnJ+9IYGyLWHRW7pW2iHWDI7x18yfc0TBYcZMs6ETMmDDTuORmuc6b5Oj7DNrHWmQtcF6QYK/vCwnnlB2MbjTluCKvfhTFWC1xreaUQfOrZRnYAaECTp19RNUN1hmmWDKASZMZTGbLyBHdbTUGOtbw2PxFlmi/h8x0PayxgEx3Wu92QSfGRThSlbKM0fh4PRcPdzRmsq0qD3Qv4mYCQTAELrBOp9aA6WrocdjYuKpG4VgTJgRG85dTA18K5BPirGbdtg2H/wBOf/Ppm38WYzn+zN5IR/55rX52L3/Bk8ufsJf2pcJw5wF3srFpL1ns2JtooAUOFZQwAMAM2n+E147hhy517Nx74hxF3C30axaKvauKYImGQjTvnXWvB8Nf/pV2PJGS+FlOSLT5NmQ7f8R+9O2LhAoBWWLbzTNlasIB0uGu6/s1wFjEnEW76PclFACO6HKc2ecrLmU9wazuK4hEqz+H8WLGKtXZaJhoIBysMrQT4Govoa7PaDwDDm2lopilUKqhe2uDSSIJzwSNyddI6GkeE/CGBsXma1YxKtImWZlbunWGJBgTqNffVWzjrCgqLOPgmSIBHIaZgIEINBG1ExHxvgMMCty1etES2QsgfVsxKqbuY69BVMXjfCoslGS7LHE8Asse1L4tMn+FBAgGCDbOZRJGs7HoK8m+PfiSz+2f6u9y6iW0U3CyjvDvdwKi7EmTJ1JAiIpD42+ObmMdlt5rWG27LNOfWZc850OXYQN4muPzDl/OrVjgukQ3y9z174S+O8NhMHdJvG5fuFnFvLf7zldM7MuRJMSRM760fg2Dw2Osza4lcFy6oW8j2g92GIhCJnKpkZl013rx624ij4TFvacPbZkdIIZSVYaciNRUfKj68kvMkuj2nHfAv7SsniGbvqATZcD92jDKFL6DvgmOgquX+z02lZzjbbqV1i08EMSgiCfxHlNW3wD8eHFI64kWxdQABzmi4IgkqqkSDE7DvDaunPGbQEF8GB0JZBEyRqtKoxVDW6TtnAX/AOyrEXLdoLibBVVIU98AgsWmQp11j0rucN8MlEVW7EsFAJ8QusSvrVgfiCxCjtcMqjTTEWwAIiBI8ulbufFGDUwcVh//AB0P2NQnix5FTH5k4lTxjhhs285W3HhI8dTA6GvO/jNM1lmlAAuoDT/tUK+P8Q9a9Px/xDhrtorbxFl7ohgBcVjPUakxXJrxy+Q6MveUAkhLgGuoK93vLpEjoRWOUPKyfD0accnKPJzxwtu3ZtXGuoWZLfcUguwudm393GbQpynQkxVjgLAtWkQEkKsKSIOWe7I5HKQKh/pkOCwtq/ysHLMSATtAiIKnSARNHt8ZRFIbDJeYlJBusmjFgO8qt3iR0Fa9FqHhy7pdFGs07zYtq7JZh1FZI6j3rS8dsnVsBEj8OIuHqdjbH+L2NRHGsL/8LeWBuL6kcjPeG3ymfGu2vE8TOK/C8pKR4VuKEeLYIadhixB5XMMZ3XWX9PSt2OI4FuWLHe/+XadS0AK8xqddql/yOH3Ivw3N7EytaK0vex2DBYZ8QrDbNhy0RGhyExqPrWYG9ZL/APvHzQINnEAD/wDH5eO9SWvwv1IPQZl6BstZQr2OtKxGeYO+VxPoVB9xWVd5+L+5fco/p8v9r+x5mh01/UGmeF2M960g/FcQeUsJPoJNVxTXaug+BMMDi0Y/7MM2knZYG25lhXn8jqLZ6aHzJHdY6CCpKmNUJZRPWRPhv4ip4d4UQB3Xyt5QFGnSYPodKV4jhiXlVIGcZuWh1OnSeVG4vxBLNrtH+U2wpUaksJKiOUgsNfCucuaR0VKuWD+J7htYYNH+0thjrGUwGG0ax1rh7PEmQ2WRiWtBlac3e7xjvBgSMpHSIFK47i128ALjkqPlSTlHkOZ8TrQJjSuhiwKK+I5+bUOXylli+L3rshnbKfwgtlHuST6k0mVHSstipHSrlFJUkZm2+yVs5TKnK3XT86qsRhFmD3CZIYfKfTkfKrIR1963dtSpH0p0K2UuHeAKaRyQSBMbj+VKXMK6cpHLr7UbAXSHIOnn5Uhjlq6CJGkbyPzFEtsHAO2un65TSuP02571vhzAgoee1MQ9jeP4wd3trqqNBldgIAjearrGCu3+0eZCLme5ceNgebGXYxoBPpTVu8dzuO6w6jkR4/emjeuBCi3bnZMIZAxKkTPy7VDZXy0S3X2cxeMetaUU/j8BsVOnL+U8vWkwhGka1IQVRJqTrqfEVq1RFGtIZ039nWOyXuzbJFzuhnAKgk6AzsSRA84r1FsE/wDBZ/8ABU/9QrxDhjQ5G0g/rzr2fh3EUuWEvQZYqrZWYQzOtvroJYHyNc3W42mpr9DTgl6B2wr/AO7tellfr/rAqP7I/O0n+QL9r5pjEOiCTnJhiAHua5UL8j0EecV578F8du4vFZr5vOhPds2nuBQSJ1ytmYAdTHWs2KE5ptehdKSR1+JQZwnY2i51ym66kjwClp2PsehqVvABFDrbtK/ezhX7SNdCS6gzE6RpVhheHWCvaYdXFi531zFtHM54liZnfNqCG5RFdczdrcDEN3tCxiBl0BJgbR51KqbjfQ4Ozn8DiIu3Vj5blz2YW7mg2G7U1gHtG6wjvMuoYCNDI576v70vfsFMXcnb905gg/Or2tx/iRfpR7F20t0OMwbY6b91hG8zr+t6uf8A4WJnScN4VZecyAnl0+mx/nVP8SW8HhsO90IE1yKwklmmCEVjB0DCTpoTqKU4n8RW7auoZu1ykL3WkMV7skDumedUnxrjrF7D4S2jEi3K7ECcoA3EEd0ifGoY8UnNXdEcm5K0WHwzh7mItG9+zylvUnOc5A705AZaBExvyBOlPW+HI/eQEgjMMrEiNYjXbvH3NU3wpjbBuWkYhH7UGQCM6ldVYhW0lV6eelXWFuLYv37as3ZZyUYKx3JDL8uo0U6GDqedXZItN0Rg2uyF7g6RpMGRvB2CnuyeQGvhS+H4RldgCR+Md8gQ8zry71s+tWt/E2QQFLRuSytPkBA8f50scQi3swJKFSGMMvytK7jSQz+1Vpyok2ixtOcoKEgMM0ZiYLd5hOnMmspXDY2yixnU6sf7xBuxYcvGsrpQ1mOMUnj6+hzZ6TI5Nqb+55S4/URT/A+JNh3LrlIIgqwkEb+hkDUVCzbFxTBi4vs46T/F9/PdBkB0AEjn+jSaUlTLVJro6yz8TqWDXFy947EsACCNt+n60pT4w4j217s1P7u1ude8xAn0Gw9etc/+zwCTl010J9vephTl8WMnr1pY8MVLch5csnHazORPtW84JmaIOnhQblvuxG36+1XGYNaYg8veiXMQAJIMdRqKHYGmu9GT6UDFxi0OxipXsRAJ6CahicCp1GhqCWiUKHpE0rGB4RiizHMddx06EfarG8gcqean35xXPYRjbuweRj61d4O4GZtecj2igVEFObMhEsh06leUeNAsJ3u6ZIOqnRh6GpcSBtul0c9DTWJw4uAOnzDY9fA0wGDb3PM/lt9hWW9GI5HUeGuvptUMJfzaHRhuKWw1yXc9CFH5/rwpWA4QNRp4jqP51XXLeVwjaqT3TzGu001eaDJ6EfypfibzbRuYI/rQmAu+FyTzEaeGvOtAEEjmJB9DFWWIMAmkcQO9P8Wh9RFNoEwaE5hG9dLwz4kuYa0beVXDur6mCCjK2hA1BygbTXNWrZkeDCfeP51ZXroVevnVORJqmX4k7s6vD/2jDOrXMOQFVh3LknvZIMMo2yEb/i961eMJ+1m9h1yjtFZFjKZAEzBjefDWK5mzl3cEzymKuuFWbbGUBBHUms6xQh8qOngwPI+Weu8CYLhbSBVU7nKyOJM6SgCzqSR40jxJSbukfhBiJE6AsASY03jwqgwHGLqd1QoBjkT66R0pO/8AEipiyb0qyKqkrbDqyznjIx0bKwEzuJ8KyvBLe5Esmnlj5XJecbwhtX8794PaJIJknsb9u5BPMlWeuc+LMb2QXIGF0glJGoTmx0gnSBHjTHxR8ZYbEIkC7nQvEKMpDoUgkkEbzsdhVLwPh9zFPcxDgkLE9FB0VRPLl7mrMcWknMhjg3bkUuI4M1tsOHcZrwzFdygJ0zdZH1mjY/CEiRcEDL3TsA2gO/n9q2WOJxZusQpbUgbAbAL0gGPrTHxHb7O8EB3tLznQltJ56Qee9aL45NWKFRqXqC4dfNvKWJCEjvjUDzXQiuow1xXUZs4zDK/eMTtKjddI2PQ1yWEuqUCNoCWH+Ya/eauvhvGEMLb7hgP5EeB/W1RpPsv2xkqkX2IJs9ndWZtsqsCNGVnCsWU6TGs8oNM8UwXZi25XKpurMZZIcG3tMx3waS/af2hcTaYhSrOgjYDMQrQeY0+lF4tfdl7PKJuBlUhpKsqF10j/AAk1S1ycycdraE7mFaTF6BJgZwI8N63WG3buQ5D98Bu6ygaidBIrdT3FZw+J/dpuDn2gnbmdhQLRIWJ311jT1pa/dztJ3JgDoOQo+Ku8lWdOkCt9HPT9QyqGAP0J19B0o3OqhTdnTT2p6wHjVp9BTRFuw5WWB6UQxQWVubD/AC/1pG4GnukeJg6fWgRaK1aa4RsPUmqy2hO7GPCmeyZvxMF6k7+0TRQBmu/xOR/9v31obBG2cz4uY9ppa9hFzroDM+41/Ol7So4g9xhsRoD58qBhuK8PVEzAkmdSTMzSOBvZHB/UUxcOgt5y3PkQI8aBicMUhtwedAHQYhRcQr128DyoHB7xAKtuh1FCwOIBQdR71u7cUXQwOuiv67H8vagCyyiQeVKYW3BbxefoP50wBB8K3EE9KQgGKfmdhSuJnswT+JhA6D+sVEt2jf4Afc05jxmCR1oGSxWp8BqaUjMgPUVLiN7TKOe9bsCbY8JqSEZeuBQ5DCSVIB0PQ6HcTSquXIn+lEvLmCydPeOv2mrfhvCUiQ2aee305VXk4N2jwvM6Xp2KcX4a1sWzHzCdOqnXz0Ipjg2Iyv5iui4feVmt5wSbBaAQVJmI1ggEFRH0qFn4VAJcN3RJ02A6TzgaVmbOzGO2X0LLA94jLAad408qBxz4TuXbyXe1UdsAoGUmCiAQTIBJ1NWHDcAVAK5o8Qv6Nb49xcLbS3lDsGB3AIMtEQsrsRM8o51XNytbRZt7f/X2UifA7Swd/lIUgAAyQDpJMjXeOtWHG7djCYcDmysFDNmbPG7aAR19PAVLD/FD2wO1w7ZGJHduEk5dTMASIoGKx+Fv3Uv2wFYKQ6t+EBswInfQtJ65doqMYzclu6MmfzqZy/AbL5ywWVVSZBB0XUx10n2quv4rtbhYTAAVf+FRA99/WvWcDjmtWUFrL/eX9wrAgrZOkgjmda8sx/DGsuZUqrE5eezHb0j3q90m0PBqJ5KsAjQy+f8ASnsTiQhD8wfcTB/Ij+tV9u0xYQJPlTWN7hRZBJ+fooJ2B8vypUa91RbLz4ex5fGltf3qnQ9cs/8ASfeuk4zahEuady7bb0zZWP8AlZqo/hrha23S4YZ7J1BYAEXEDKwlSPlZl231q4vobiMrFSraEZ1EgiI+Sfzqqb+Iw5bsJaxiWx2bGChKgQNgxC8v4YrKWxXCWuubjd4tuS6yYEfw+FapfD6lXxHnj2gTPOhvdIMcqZA01EUjf+bSujE580EF4kwKsLegE71Vdpl0HqaiMSx2NSorLK5ckwOW56f1qOQelVwc9acwZneiqALcIUT7CtYbEwhJOpJpDG3i0NyM+kcvaiYS3m9KQDDXCTb00zfesxGEVQSBqSfStswZwscp8RE1nEH7n63pDKu1vV1h0D2yDqKpbVXPCz3SKbApxZIcpsQY/lTl2wwlo+YQR0MbjwkUbjWGkC4Nxv5UTAX+0XIfmj9GgBjA3s6qfCD5igcZvEAKPxc/AVXYPFNbbIdp/PcU3xgyUPg33FABsFbzQB8q/r3qd++SciDWdT05fYfWh4ByFijWnRYjx8SSaBA7dsEsN4MT6a/WmlUZdPL1H/eqvB4vKYMTofcSfqabtYtQd9CfYx/2osAd/SB1NSsYhrZOU+Y5f963d7xDRIA9P68qATrUuHwxxlKD3RdM6bg9wEZgS2jFvFo0B8FVCfNhXQW+L910bUISpyyAQdQfIgjXl5TXn+BxjWnzL5EdR+hPpRbfGnGh3HMaHaBI2NZcmPa/od7S6qOaPxdr+WejJi1AkEEaR5HbSqzEKrOXYEkmd9Rz0PTSuRXjzpBWDuYPIyD6qeldtwDG28QhIENGo5iRBg1Do1xnHmhO1auXHzyVABG0r3hGg6nTXyoI4VNpgQBdQyrbTGmpHKR6SCOlWXD8SxymdsiHxMSfaa1xG9F22s/OG/8AUfc5aVkny6KTBY+5Z2UlQSGQmBPMdFbbXSdPm5E+Jb4uWFZdQLmojvJKaqw5aik8TiJOKck5XI0GmiiBr0Jj3pUXEy21VAWuZQ5zmTrtE7c9fCik3ZTKC7N8HvqoYGJncxtHKt8W4YXHaWxm070c+hHpVZj8K1q49tt1MeY5H1EGuhxtvPhptlhlyyFJ1U6ekaUya+JbWjpcDbyYUOgDXWW3mZpUHUATAMABunKmHdiS099goKyWQAaiG0JOsHSqHhFq4EFgXJVlK963lYLzytJBgHSVroMgWF1gAfN0A8P6VRkow5otT/YXd2n8Ps386ypgg8vDSOWn5VlV0VWeW4q9pFBw6GCaxkzN50dxGldeqRyW7diLWySenWoimsS8LApZWjemmAa3Z61aYeyFWqtLusn2qywuIz6bUmgK5rfzp0OYfn9PtTPDFAVp119PWsxgysj+MH9e9HFvLMDQ0hgMv71W5MpHtyoHEm7qjqT9KatPmCsdOenlBpLiu6jw/OhCFLVW3DX3qqs0/gTDedDAuGWQR1qpfh2U5kaBPqD4GrZDpQrqa+f3oGVmMskpmI7wO/WTzqOKObJqY1nT9c6a4k5FvyYGkMfc18YEeE7nzO3vQAZlLWi4aCgOwjNl660rg2J3OtOqMthx4feq/DGDQgLAWh0H68KmsCNPSKwHQADUj79aZwtmD40CA4hjAWdZE/rpQnETTl8Cf1vVe90MfCmgBPcM6VpiSSZk9fIRT2AwJuuEGmhM9I/rA9aHfsZWK75SR7VVlfodHQ4pNOXp0KEGrf4a4t2NwkzlKkGNY0396BhbiBllY8dx5kHY+XtVviOGhrd11PeGU6Ed4dIG4/MLVDZ0oY32mXOAxihc4OZJOWBrv4xrzNV3GuMlnUp8yggDxYR+X2qtuYg27YQfM2vkDzpfCYeczSdBHiS38p+1RNMvZdm+J4k5EtCIyqxI3OnP1E6eFG4LfCamN9GPI7RMaefnSPFLRS5BgwqweoywD4VLtJtMCP4QPz96ZVdNst+IP+02bl6O9Ya2pI/ElzMBPirKBPRvAVL4bxgnI3ynukdQ2np/WmPgbEWsuIt3dVa2WYTuqCW212JOmulcqLxnT03mhLmivztsmdvwdmOIa2TpZWPMk6Gf+ETHjXRqWJ1MAa6yOgPLfauU+FLE3pTfJDnMIJiQdT1BM7V1N24V5wRMweXPXaqcnZVmdytkOyA2kCSd+pk/esoli52ih0tMykaMvaFTy0IrKrtme4nkDHWpG7FLvcoLXK65yQ9y7NRta69KEmtMW9KYiVGwt/K2tArRqTEiyxLh7TEcjPtrTDv3V8Y/nVfhW7rjqKOz/u0A3Og+1VskQwZ7qjrPtJNL8WPeH/D+Zqwt24bwiB+dVvFnl/IAULsbFrXOnU0M0nb3p5dvKmItbDyBUr57v60oGG29TTFz5T5UhlfjlLLI2lZ8v6VUE5mJ9avjpbbymqW0qgjNJBPLSmIauP8A6serGPr/AENIWasuOQFRRoJJ/XvVYpoQF9hlprLBnwqmTihUgZJMDWeo6UVceznKBE7+XOkMjxIFuejfoUjh261aY7kP1pVdiEgz15+POmIueA8TFhmOXOGGxOoI1EHl4j+VL4nF5iWIEsSTA5np4Uik1JT7faq5wT5Nmn1U4LZ6ElMmmbdwgyNDSymj225VXRtjL6hLpYtLbmI8uQFWmGttqojKN23kgiY8jpPhStm32hRdQQMsiZgEtM+AIUVa40FFARRoI1MAD86pZ0oO1ZzuNM3G8IHoAAPoKg57kTu0x6RNZilIcht51ih31AYgcqmjLkl2XHwtaVnuZlzZbF51gkEMtswZG+502NU1hSxUD8RA99Parn4SxAS68nKDacExO6kbeM1T4BodD0ZfuKF2ypq5L6nZ8BEXXXNoABIC6HLAGoMKcpJ7siPGmuP3GS0/73NIggDTUxBlFnflXN8Lx5GIkAlWvgsROiyRqRsIY16fiPhkXBlORgd+Y+2tUTkotNkc7jKdHmFjj1y2uQNAWdAqkb9ayqe8FzH5tzzHXTlWVq2oxtUysa3Wls60yaGxg1powk9BAqVs/eguZNaZtKYhkVo0qeooyNNFhQ1h9yOopwKQR/hEDz3Naw9rLrzitXsSq7moN2NIO7wAPxNzPLxqq4ie8I2Ageh1PvUVxUjU6jrQbtyfamgZKxvrzptHikFaphvGmBd2bwimg0qYrn0ueNHXEkUqCywe5IPiCDVLdfam7V2M0/wmk0YEU6EG4hiM4TwB+sfyonDsNmhlIlTqDz8qSuHX0o9i6UBIOrCP60mMlirGZzljTl5DWp8JfvEeBqPDmhvpU0tlL0ddvI0AHxgkqOub7UJhmTyrLt7vqRyn7x+Ro1uBPQn70AI2G5Ue4wykxtH1/wC1BZYY01cZRYPdEswGbNqB0yz4HWh+wR4diwceNSu3CIij28PpnBWBGkif8u59qlcSQBA0/hQgnzNVqHJs/qE4tPsf+Fr7F2BIgjXMQDvpHXnVxjfP9b1w9q4QavcKlxgGCPB2IVoPrFRlitmjB4g8cNslZriVghpPSJ5GNBPjVY0yZ3q1xmEvtH7u4fQn9bUm2Buje2481NLy2ictVjm76J8JuRcA/iBHvr+VIW6P2Lg6KQQQRtyM0vJDEHrrTUGUzzpMdwjgKSeukaH3qH7W42dx5Mw/OgWTPdAMztz1pi5gbo3tuP8Akb+VTUaMmTJulaFWnrWUU2W/hb2NZTorF6GRWVlWECBrCKysoA2+HYCSNOsimeH2GBzRp6fasrKg2M1ieImGAEE6Ez9qrl31rdZQMIBUWMVlZTEZnqQuxyrKygZnbDp9albceIrKygQXPof1vUUrKypCIvvUc01uspDCq8R1NWGK0yMdwCPpNZWUgE0fY+H5mo9oSayspiLThVwCf3aOw2LcvTajcSZ7iFTbQcwQFBGvKKysqMuy2CW0FwbC3Lj5FQFo2JAGnjNXyfDt/naHo4/9VZWVTOTTpFmJWii4zwO6rZxbyqd+8u/PnNT4ZjblpCsyJkCSI6xWVlSjJtDcFdhL3EnPNx/ztUbd12/jP/P/ADrKypoTD27Jn/aA+a/ea1jOCz3uZ3M6+tZWVJKyPoV1zBID/eEEf4Z+sin8NjWUQb90jlAAj3NZWU7IUT/0g3++u/5f/wC6ysrKLCkf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4" descr="data:image/jpeg;base64,/9j/4AAQSkZJRgABAQAAAQABAAD/2wCEAAkGBxQTEhUUExQWFhUVFxoaGRgXFxcXFxgcGBYgFxodGhcdHCggGBolHBcYITEhJSkrLi4vHR8zODMsNygtLisBCgoKDg0OGxAQGywmHyQsLywsLDQvLCwvLCwvNCwsLCwsLC8sLCwsLCwtLSwsLCwsLCwsLCwsLCwsLCwsLCwsLP/AABEIALcBEwMBIgACEQEDEQH/xAAbAAACAgMBAAAAAAAAAAAAAAADBAIFAAEGB//EAEkQAAIBAgQDBgQDBQQIAwkAAAECEQADBBIhMQVBURMiYXGBkQYyobFCwfAUI1LR4QczYpIVJENTcoLC8ZPD0hY0VGRzoqOy4v/EABoBAAIDAQEAAAAAAAAAAAAAAAABAgMEBQb/xAAvEQACAgEEAAQFAwQDAAAAAAAAAQIRAwQSITEFE0FRIjJhkaFxgfAUUrHhFSPB/9oADAMBAAIRAxEAPwCeWoXrgRWY7KCT5ASaPlreWvUeh5YVwWIFxA67Ntvrrvryo0VHEowX90BI5EEgjoACNaTTF3ok219SVPsday5NVjw1HK+f8mrHpMme5Ylx+o/lqaaVQ38BirneClp5CYHlprQE4diO9Ct3d4zx/wDrBrG/FsV8L8mxeEZatvka4lxEW70THdEnXqTy86inGEy5AxYSCAZ1OaSDpFJHCXv9030H3NQfDvzT6rOnrpWOeucm3ZthodqSo6+2JAPWp9lXP8G4g9slbguZI0EFoPh0kHy0q+wuLDgMJgzvvoYM+oNdfBqI5lw+fY5Go00sMviTr3IxG9Y60w4pDhmIGIxBsWyqhJz3GGYSNMqiRJnmTVmbNDFHfN0ivFgnllshybIrMtdFxL4Tu2bfaZ1uKNWhSjKOuXM0jqZEdKpblmKeHUY80d0GQy6eeJ1JABUgazLWwtXUVJkmehOamBU0QE0qSJW2CtWwfOiC1I/KmltCNqHcTLodZqF2yzZSEWSK1FFK1vsjUiqhV3AIB5z9IqDYhYYyNPEdJqq4niXGIygGAsHeP4t+W4HpQbuIuFY0k84bX0g/qawZNbGEmjpY9DuimzoRWyajh7yusqQesGYPMdR60SK3Jpq0c9pp0Disy0WKHecKCzEAAak6AUBREisy1OK1FAAyK0VokVkUABK1ArRyKiRSGLla3RctZSAubmHjahZaYRCGYlu6QDB/DGkg8pA9xPM1j2+Y261i0OrlJvFl+Zfn/a9TqeJaGMKzYvkf4/0/QXy0hb4aXL6gbjUEfLsRGgMRtHlVhevohAZ1UnaSB96zD423H94msbOD4nn1JrL4zOO2KXd/j+UXeCwluk31X5/lih4XcUd1lGsnVwNPpB6eNR/0O+XQ2iAZjtLs7ajUCRJ5bVbmHUlW2nUHMepgLufDSareLXL5mHcwNIRW1GsRCxsOu+teeUm2egoHhMBAOZRoerSR76kcj4bUsbN4HTtIBOzINCTHXvDTwMUfAcVZXys6spK280BLgZgSFuWxyOUiQI8TqBcopJ6kxtv/ADpttPkSplTZS66qzuWERrdzGYlCQFI73Tx3onDrQDXLY0hsyg/w3NRr55qLZxSWsIDcMdprbyyflJC7fLrbINHv4V7SpjCg7EoJlkBaWDIAFYxAL6cvStuizSwZd9cU/wCfcw+I445MbjfTFOMl7NtyB3l9ecH23rfwJwWzdsF+0a1csMXL/MGWJYOkiQfDWrr4owi28O+Iu3rNtbgZkVmhmJBIVQR3m1iBXn/w18T2rbXLd13tq8RctyWQjqAQY8q26/N50Iyi/Tr/ACY/DsSx7k1XPZ6fwn4hVcNZ7JjfsfvFZsjuykElUYg/uoQj59CI8J54t3da6SxijcwnZ2byXs29zMFzD/idpbYLJJMRJJE1V3+EXkXvW2EcwMw91mrvCXFRbb5b6/Qz+KKTmlFcK+SqisKVPCJntqygkGdf+Y1u+QoBYgAkCTyzNEnw1rr+bHZvZylgk57EuboEUgweVEtJuQNtT4CY+5FbeCSRsdR5HWnMKyAXbR/vDZFzlAXtBA3kscpPlSllSin70Sjhe+S9rB9qKAzyagVpPH4kIbaTrddVHkDLekaeopyqCbHjTyTUBw26rUxhe9ctrdVBbA+ZcwY/i1kERKj3p/HYoW7bOdkBPmeQ9TArj+CY5kuK4Yhp7xESwY96Z01k/TpWDxLNOGNKDpm/w3BDJNuatIum4CSZN0a6ybbbnxnxrf8A7PXNYuIQPCP+quoThwYCHYZWYAAqQuWQJBE5SvIbTTK8AH8bHTQ6DnO4joPKK8s9TJds9D5OP2OJucAaRL2fVgDUX4fftwbdxD4doWU+BUj7Qa7i7wYiSjagyBHoeYgGTpzquxPC7kCWKgyI0AI3IK5jzGnQedWY9bkT4kQlpcU1yipLuFkp5hSx+pUCligxFsq6lVJiDGY5TuCJAEinL/CnA+YEwOR/DrJAI8Z60QJAgfTavQ+HajLqN292l9Dh+I6fFp9vl8N/UFbthQANgAB6aVKKnFZFdU5AOK1FEitEUADIqJWixWiKQwMVlEy1lKgLskDMxgKJJk6QvP2E1FbeVFAEAKBA29PCmbVmVmQANI5j+lADKoCgiBAAHLloPDp4VxdMkorO31uk1+v+j0WryOU3pYrvbFP6IBcsFtAQJBEkkRpMyNQRFI/6JunvSijT8T8gRsXA100p91DgowBDAga6HMDII6ga+OoqtGAtvlyfhffKdRnCkSeYCEGa5utz+bl3VXv6m/Sad4Me27Xp6cEsArWiT3TGkM2TNOoOr6ka8z6SaTu8WxJuBri27dhdCGdWJJ5yoJUfLyP1iuhxCAciZYDQEmF3gDWsvoh0VWHiUcQZ5z4DqKwqa7aNTRxHFuIK19GK2zbiGIdYJOikl1EEdY5+FPcMx2e4lu3cUOco7l63uWgxlYFpHTXzro8bwwXLbISIYETlJjofm5GDXnd/ht2xdAYZTrlI0B6ZWB6xV+KUZqvVENr3U/UufjfGZL7JlhbLuFgkaXMt8SNhq7n1qkvfEN65b7MlssAAF7jAQdCFZiFMaaAaE1afFXHbWKwNoupGMt3FRmggPbVGgsdidhG4MnY1zSjXzrdBJx5MWpVTqv57/uH4txK5iXW5cZjlUBVJkIu8KOhOp60vZwqM4kAAmD0g6a+VLWrmp8DHoNqsLSg1ZxVFJ6Vd4ynZxbxGIRe6oi7gsq5V8tmg6jT5aJi/iW45TLicQoyRlBwRViJBzQSwYkiQBttXnOGdkM5VYfwsMwP5+1dHwVLNx77Ii28uGzsNYV1bWMxOURGo61kypwTaL4bZHU4W62GS1bt38RbV7avltLh2Eucs/vO8TIjTSIqt+PWxC37OHu3nuhWDnMttdSCEIKDUQW3/AK10GFwCXrFkugYi3l1nMBmOxnTlVFx23N3CB1LFmuZrrFmZwk5VZjzAU+kVk02pc4VJ8llLDJTXSYXF8euL3GuZ7aqB38Mtt1KmMurE6Bd9JmqPB43tMScQ5RYJM3Ee5bCIgXvKgnUvPIAn0PUpaFsZsPKnVbgYqGCtoRDKw9R461zPHMBbw9yxbsq7kK9yB3mOa5CL4mAREcl3rfh1jVKHs7IzwY5Rkpr1VHRpxuyxGZsAwOgKjF2e9sB8p/RrnsWRd4irKMOEw6CQL90WSxJzZrrrmtkArPd0066d9wHj1jFYdbd3DXlLl7TTbHda2BJLAysZgQd9CeVcLwLhj2u2F25+8Yh2dpzKCitJI6kkTt3PGk9Xkiu/2shDS42+ULfG/EEe3bs2ltBnJZjZxIxKZRostlWCTJjoF603b+HiSz28MyWso1Li5rO4YQAdtKW47wIYdRfd2Y3Fz25koFzqArGJLnPm00AFdVZ+Nbf7ALIWHChTyEbzHoaWTUvLFNO/qRx4lBtIx7qoNcwk6hygghATEuOUNtsZqGHxxDEgggQFAZXAkSSQG3Ow8NedU1rjlhMLbuXUZrndgzALZmUHwhASY/Omm4ZeGbs1yqQBDX7gC5ZykZVA0zHQzXPa9zamRxmFuli6d5VLSMxVipzEAGcuYToTtAG1V/BeOuX7O6WLciRJDBe8pAJkiT4+5iVjhN9SGuO1xxoD22wPILAnfnXOfEXDms3RfXWCCQ0FjM6mSwIMEeGlXQjF/CDk+0d1fx9sFZYLBmH7sggqfm8JpVLitOVlaN8pB+1IfsdoAFb6gtHdPdy5WkD65d9RE1YYa1C7gySQQZEEyBm5gDSur4PNxm4Lp8/Y5Xi+NPGpvtcfc3FaiixWor0J54HFay0XLWopACIrRFFIrWWkxgYrKJFZSApuH/HvZiShLAnciCsgiY3IIj0nnV1wvioxK6Wcq5VIZlImHLAqZ1MzqPCvMSnOdq6nEfE4uYNrZBW8QEGXYjmQeWgII8edeZlKUY7YLs9dCEJT8yb5XX7HWW2tuudSHXNnGUgwQsd0AayQR5k0e3jwyzlcZFEhlhixM6DnJ+9IYGyLWHRW7pW2iHWDI7x18yfc0TBYcZMs6ETMmDDTuORmuc6b5Oj7DNrHWmQtcF6QYK/vCwnnlB2MbjTluCKvfhTFWC1xreaUQfOrZRnYAaECTp19RNUN1hmmWDKASZMZTGbLyBHdbTUGOtbw2PxFlmi/h8x0PayxgEx3Wu92QSfGRThSlbKM0fh4PRcPdzRmsq0qD3Qv4mYCQTAELrBOp9aA6WrocdjYuKpG4VgTJgRG85dTA18K5BPirGbdtg2H/wBOf/Ppm38WYzn+zN5IR/55rX52L3/Bk8ufsJf2pcJw5wF3srFpL1ns2JtooAUOFZQwAMAM2n+E147hhy517Nx74hxF3C30axaKvauKYImGQjTvnXWvB8Nf/pV2PJGS+FlOSLT5NmQ7f8R+9O2LhAoBWWLbzTNlasIB0uGu6/s1wFjEnEW76PclFACO6HKc2ecrLmU9wazuK4hEqz+H8WLGKtXZaJhoIBysMrQT4Govoa7PaDwDDm2lopilUKqhe2uDSSIJzwSNyddI6GkeE/CGBsXma1YxKtImWZlbunWGJBgTqNffVWzjrCgqLOPgmSIBHIaZgIEINBG1ExHxvgMMCty1etES2QsgfVsxKqbuY69BVMXjfCoslGS7LHE8Asse1L4tMn+FBAgGCDbOZRJGs7HoK8m+PfiSz+2f6u9y6iW0U3CyjvDvdwKi7EmTJ1JAiIpD42+ObmMdlt5rWG27LNOfWZc850OXYQN4muPzDl/OrVjgukQ3y9z174S+O8NhMHdJvG5fuFnFvLf7zldM7MuRJMSRM760fg2Dw2Osza4lcFy6oW8j2g92GIhCJnKpkZl013rx624ij4TFvacPbZkdIIZSVYaciNRUfKj68kvMkuj2nHfAv7SsniGbvqATZcD92jDKFL6DvgmOgquX+z02lZzjbbqV1i08EMSgiCfxHlNW3wD8eHFI64kWxdQABzmi4IgkqqkSDE7DvDaunPGbQEF8GB0JZBEyRqtKoxVDW6TtnAX/AOyrEXLdoLibBVVIU98AgsWmQp11j0rucN8MlEVW7EsFAJ8QusSvrVgfiCxCjtcMqjTTEWwAIiBI8ulbufFGDUwcVh//AB0P2NQnix5FTH5k4lTxjhhs285W3HhI8dTA6GvO/jNM1lmlAAuoDT/tUK+P8Q9a9Px/xDhrtorbxFl7ohgBcVjPUakxXJrxy+Q6MveUAkhLgGuoK93vLpEjoRWOUPKyfD0accnKPJzxwtu3ZtXGuoWZLfcUguwudm393GbQpynQkxVjgLAtWkQEkKsKSIOWe7I5HKQKh/pkOCwtq/ysHLMSATtAiIKnSARNHt8ZRFIbDJeYlJBusmjFgO8qt3iR0Fa9FqHhy7pdFGs07zYtq7JZh1FZI6j3rS8dsnVsBEj8OIuHqdjbH+L2NRHGsL/8LeWBuL6kcjPeG3ymfGu2vE8TOK/C8pKR4VuKEeLYIadhixB5XMMZ3XWX9PSt2OI4FuWLHe/+XadS0AK8xqddql/yOH3Ivw3N7EytaK0vex2DBYZ8QrDbNhy0RGhyExqPrWYG9ZL/APvHzQINnEAD/wDH5eO9SWvwv1IPQZl6BstZQr2OtKxGeYO+VxPoVB9xWVd5+L+5fco/p8v9r+x5mh01/UGmeF2M960g/FcQeUsJPoJNVxTXaug+BMMDi0Y/7MM2knZYG25lhXn8jqLZ6aHzJHdY6CCpKmNUJZRPWRPhv4ip4d4UQB3Xyt5QFGnSYPodKV4jhiXlVIGcZuWh1OnSeVG4vxBLNrtH+U2wpUaksJKiOUgsNfCucuaR0VKuWD+J7htYYNH+0thjrGUwGG0ax1rh7PEmQ2WRiWtBlac3e7xjvBgSMpHSIFK47i128ALjkqPlSTlHkOZ8TrQJjSuhiwKK+I5+bUOXylli+L3rshnbKfwgtlHuST6k0mVHSstipHSrlFJUkZm2+yVs5TKnK3XT86qsRhFmD3CZIYfKfTkfKrIR1963dtSpH0p0K2UuHeAKaRyQSBMbj+VKXMK6cpHLr7UbAXSHIOnn5Uhjlq6CJGkbyPzFEtsHAO2un65TSuP02571vhzAgoee1MQ9jeP4wd3trqqNBldgIAjearrGCu3+0eZCLme5ceNgebGXYxoBPpTVu8dzuO6w6jkR4/emjeuBCi3bnZMIZAxKkTPy7VDZXy0S3X2cxeMetaUU/j8BsVOnL+U8vWkwhGka1IQVRJqTrqfEVq1RFGtIZ039nWOyXuzbJFzuhnAKgk6AzsSRA84r1FsE/wDBZ/8ABU/9QrxDhjQ5G0g/rzr2fh3EUuWEvQZYqrZWYQzOtvroJYHyNc3W42mpr9DTgl6B2wr/AO7tellfr/rAqP7I/O0n+QL9r5pjEOiCTnJhiAHua5UL8j0EecV578F8du4vFZr5vOhPds2nuBQSJ1ytmYAdTHWs2KE5ptehdKSR1+JQZwnY2i51ym66kjwClp2PsehqVvABFDrbtK/ezhX7SNdCS6gzE6RpVhheHWCvaYdXFi531zFtHM54liZnfNqCG5RFdczdrcDEN3tCxiBl0BJgbR51KqbjfQ4Ozn8DiIu3Vj5blz2YW7mg2G7U1gHtG6wjvMuoYCNDI576v70vfsFMXcnb905gg/Or2tx/iRfpR7F20t0OMwbY6b91hG8zr+t6uf8A4WJnScN4VZecyAnl0+mx/nVP8SW8HhsO90IE1yKwklmmCEVjB0DCTpoTqKU4n8RW7auoZu1ykL3WkMV7skDumedUnxrjrF7D4S2jEi3K7ECcoA3EEd0ifGoY8UnNXdEcm5K0WHwzh7mItG9+zylvUnOc5A705AZaBExvyBOlPW+HI/eQEgjMMrEiNYjXbvH3NU3wpjbBuWkYhH7UGQCM6ldVYhW0lV6eelXWFuLYv37as3ZZyUYKx3JDL8uo0U6GDqedXZItN0Rg2uyF7g6RpMGRvB2CnuyeQGvhS+H4RldgCR+Md8gQ8zry71s+tWt/E2QQFLRuSytPkBA8f50scQi3swJKFSGMMvytK7jSQz+1Vpyok2ixtOcoKEgMM0ZiYLd5hOnMmspXDY2yixnU6sf7xBuxYcvGsrpQ1mOMUnj6+hzZ6TI5Nqb+55S4/URT/A+JNh3LrlIIgqwkEb+hkDUVCzbFxTBi4vs46T/F9/PdBkB0AEjn+jSaUlTLVJro6yz8TqWDXFy947EsACCNt+n60pT4w4j217s1P7u1ude8xAn0Gw9etc/+zwCTl010J9vephTl8WMnr1pY8MVLch5csnHazORPtW84JmaIOnhQblvuxG36+1XGYNaYg8veiXMQAJIMdRqKHYGmu9GT6UDFxi0OxipXsRAJ6CahicCp1GhqCWiUKHpE0rGB4RiizHMddx06EfarG8gcqean35xXPYRjbuweRj61d4O4GZtecj2igVEFObMhEsh06leUeNAsJ3u6ZIOqnRh6GpcSBtul0c9DTWJw4uAOnzDY9fA0wGDb3PM/lt9hWW9GI5HUeGuvptUMJfzaHRhuKWw1yXc9CFH5/rwpWA4QNRp4jqP51XXLeVwjaqT3TzGu001eaDJ6EfypfibzbRuYI/rQmAu+FyTzEaeGvOtAEEjmJB9DFWWIMAmkcQO9P8Wh9RFNoEwaE5hG9dLwz4kuYa0beVXDur6mCCjK2hA1BygbTXNWrZkeDCfeP51ZXroVevnVORJqmX4k7s6vD/2jDOrXMOQFVh3LknvZIMMo2yEb/i961eMJ+1m9h1yjtFZFjKZAEzBjefDWK5mzl3cEzymKuuFWbbGUBBHUms6xQh8qOngwPI+Weu8CYLhbSBVU7nKyOJM6SgCzqSR40jxJSbukfhBiJE6AsASY03jwqgwHGLqd1QoBjkT66R0pO/8AEipiyb0qyKqkrbDqyznjIx0bKwEzuJ8KyvBLe5Esmnlj5XJecbwhtX8794PaJIJknsb9u5BPMlWeuc+LMb2QXIGF0glJGoTmx0gnSBHjTHxR8ZYbEIkC7nQvEKMpDoUgkkEbzsdhVLwPh9zFPcxDgkLE9FB0VRPLl7mrMcWknMhjg3bkUuI4M1tsOHcZrwzFdygJ0zdZH1mjY/CEiRcEDL3TsA2gO/n9q2WOJxZusQpbUgbAbAL0gGPrTHxHb7O8EB3tLznQltJ56Qee9aL45NWKFRqXqC4dfNvKWJCEjvjUDzXQiuow1xXUZs4zDK/eMTtKjddI2PQ1yWEuqUCNoCWH+Ya/eauvhvGEMLb7hgP5EeB/W1RpPsv2xkqkX2IJs9ndWZtsqsCNGVnCsWU6TGs8oNM8UwXZi25XKpurMZZIcG3tMx3waS/af2hcTaYhSrOgjYDMQrQeY0+lF4tfdl7PKJuBlUhpKsqF10j/AAk1S1ycycdraE7mFaTF6BJgZwI8N63WG3buQ5D98Bu6ygaidBIrdT3FZw+J/dpuDn2gnbmdhQLRIWJ311jT1pa/dztJ3JgDoOQo+Ku8lWdOkCt9HPT9QyqGAP0J19B0o3OqhTdnTT2p6wHjVp9BTRFuw5WWB6UQxQWVubD/AC/1pG4GnukeJg6fWgRaK1aa4RsPUmqy2hO7GPCmeyZvxMF6k7+0TRQBmu/xOR/9v31obBG2cz4uY9ppa9hFzroDM+41/Ol7So4g9xhsRoD58qBhuK8PVEzAkmdSTMzSOBvZHB/UUxcOgt5y3PkQI8aBicMUhtwedAHQYhRcQr128DyoHB7xAKtuh1FCwOIBQdR71u7cUXQwOuiv67H8vagCyyiQeVKYW3BbxefoP50wBB8K3EE9KQgGKfmdhSuJnswT+JhA6D+sVEt2jf4Afc05jxmCR1oGSxWp8BqaUjMgPUVLiN7TKOe9bsCbY8JqSEZeuBQ5DCSVIB0PQ6HcTSquXIn+lEvLmCydPeOv2mrfhvCUiQ2aee305VXk4N2jwvM6Xp2KcX4a1sWzHzCdOqnXz0Ipjg2Iyv5iui4feVmt5wSbBaAQVJmI1ggEFRH0qFn4VAJcN3RJ02A6TzgaVmbOzGO2X0LLA94jLAad408qBxz4TuXbyXe1UdsAoGUmCiAQTIBJ1NWHDcAVAK5o8Qv6Nb49xcLbS3lDsGB3AIMtEQsrsRM8o51XNytbRZt7f/X2UifA7Swd/lIUgAAyQDpJMjXeOtWHG7djCYcDmysFDNmbPG7aAR19PAVLD/FD2wO1w7ZGJHduEk5dTMASIoGKx+Fv3Uv2wFYKQ6t+EBswInfQtJ65doqMYzclu6MmfzqZy/AbL5ywWVVSZBB0XUx10n2quv4rtbhYTAAVf+FRA99/WvWcDjmtWUFrL/eX9wrAgrZOkgjmda8sx/DGsuZUqrE5eezHb0j3q90m0PBqJ5KsAjQy+f8ASnsTiQhD8wfcTB/Ij+tV9u0xYQJPlTWN7hRZBJ+fooJ2B8vypUa91RbLz4ex5fGltf3qnQ9cs/8ASfeuk4zahEuady7bb0zZWP8AlZqo/hrha23S4YZ7J1BYAEXEDKwlSPlZl231q4vobiMrFSraEZ1EgiI+Sfzqqb+Iw5bsJaxiWx2bGChKgQNgxC8v4YrKWxXCWuubjd4tuS6yYEfw+FapfD6lXxHnj2gTPOhvdIMcqZA01EUjf+bSujE580EF4kwKsLegE71Vdpl0HqaiMSx2NSorLK5ckwOW56f1qOQelVwc9acwZneiqALcIUT7CtYbEwhJOpJpDG3i0NyM+kcvaiYS3m9KQDDXCTb00zfesxGEVQSBqSfStswZwscp8RE1nEH7n63pDKu1vV1h0D2yDqKpbVXPCz3SKbApxZIcpsQY/lTl2wwlo+YQR0MbjwkUbjWGkC4Nxv5UTAX+0XIfmj9GgBjA3s6qfCD5igcZvEAKPxc/AVXYPFNbbIdp/PcU3xgyUPg33FABsFbzQB8q/r3qd++SciDWdT05fYfWh4ByFijWnRYjx8SSaBA7dsEsN4MT6a/WmlUZdPL1H/eqvB4vKYMTofcSfqabtYtQd9CfYx/2osAd/SB1NSsYhrZOU+Y5f963d7xDRIA9P68qATrUuHwxxlKD3RdM6bg9wEZgS2jFvFo0B8FVCfNhXQW+L910bUISpyyAQdQfIgjXl5TXn+BxjWnzL5EdR+hPpRbfGnGh3HMaHaBI2NZcmPa/od7S6qOaPxdr+WejJi1AkEEaR5HbSqzEKrOXYEkmd9Rz0PTSuRXjzpBWDuYPIyD6qeldtwDG28QhIENGo5iRBg1Do1xnHmhO1auXHzyVABG0r3hGg6nTXyoI4VNpgQBdQyrbTGmpHKR6SCOlWXD8SxymdsiHxMSfaa1xG9F22s/OG/8AUfc5aVkny6KTBY+5Z2UlQSGQmBPMdFbbXSdPm5E+Jb4uWFZdQLmojvJKaqw5aik8TiJOKck5XI0GmiiBr0Jj3pUXEy21VAWuZQ5zmTrtE7c9fCik3ZTKC7N8HvqoYGJncxtHKt8W4YXHaWxm070c+hHpVZj8K1q49tt1MeY5H1EGuhxtvPhptlhlyyFJ1U6ekaUya+JbWjpcDbyYUOgDXWW3mZpUHUATAMABunKmHdiS099goKyWQAaiG0JOsHSqHhFq4EFgXJVlK963lYLzytJBgHSVroMgWF1gAfN0A8P6VRkow5otT/YXd2n8Ps386ypgg8vDSOWn5VlV0VWeW4q9pFBw6GCaxkzN50dxGldeqRyW7diLWySenWoimsS8LApZWjemmAa3Z61aYeyFWqtLusn2qywuIz6bUmgK5rfzp0OYfn9PtTPDFAVp119PWsxgysj+MH9e9HFvLMDQ0hgMv71W5MpHtyoHEm7qjqT9KatPmCsdOenlBpLiu6jw/OhCFLVW3DX3qqs0/gTDedDAuGWQR1qpfh2U5kaBPqD4GrZDpQrqa+f3oGVmMskpmI7wO/WTzqOKObJqY1nT9c6a4k5FvyYGkMfc18YEeE7nzO3vQAZlLWi4aCgOwjNl660rg2J3OtOqMthx4feq/DGDQgLAWh0H68KmsCNPSKwHQADUj79aZwtmD40CA4hjAWdZE/rpQnETTl8Cf1vVe90MfCmgBPcM6VpiSSZk9fIRT2AwJuuEGmhM9I/rA9aHfsZWK75SR7VVlfodHQ4pNOXp0KEGrf4a4t2NwkzlKkGNY0396BhbiBllY8dx5kHY+XtVviOGhrd11PeGU6Ed4dIG4/MLVDZ0oY32mXOAxihc4OZJOWBrv4xrzNV3GuMlnUp8yggDxYR+X2qtuYg27YQfM2vkDzpfCYeczSdBHiS38p+1RNMvZdm+J4k5EtCIyqxI3OnP1E6eFG4LfCamN9GPI7RMaefnSPFLRS5BgwqweoywD4VLtJtMCP4QPz96ZVdNst+IP+02bl6O9Ya2pI/ElzMBPirKBPRvAVL4bxgnI3ynukdQ2np/WmPgbEWsuIt3dVa2WYTuqCW212JOmulcqLxnT03mhLmivztsmdvwdmOIa2TpZWPMk6Gf+ETHjXRqWJ1MAa6yOgPLfauU+FLE3pTfJDnMIJiQdT1BM7V1N24V5wRMweXPXaqcnZVmdytkOyA2kCSd+pk/esoli52ih0tMykaMvaFTy0IrKrtme4nkDHWpG7FLvcoLXK65yQ9y7NRta69KEmtMW9KYiVGwt/K2tArRqTEiyxLh7TEcjPtrTDv3V8Y/nVfhW7rjqKOz/u0A3Og+1VskQwZ7qjrPtJNL8WPeH/D+Zqwt24bwiB+dVvFnl/IAULsbFrXOnU0M0nb3p5dvKmItbDyBUr57v60oGG29TTFz5T5UhlfjlLLI2lZ8v6VUE5mJ9avjpbbymqW0qgjNJBPLSmIauP8A6serGPr/AENIWasuOQFRRoJJ/XvVYpoQF9hlprLBnwqmTihUgZJMDWeo6UVceznKBE7+XOkMjxIFuejfoUjh261aY7kP1pVdiEgz15+POmIueA8TFhmOXOGGxOoI1EHl4j+VL4nF5iWIEsSTA5np4Uik1JT7faq5wT5Nmn1U4LZ6ElMmmbdwgyNDSymj225VXRtjL6hLpYtLbmI8uQFWmGttqojKN23kgiY8jpPhStm32hRdQQMsiZgEtM+AIUVa40FFARRoI1MAD86pZ0oO1ZzuNM3G8IHoAAPoKg57kTu0x6RNZilIcht51ih31AYgcqmjLkl2XHwtaVnuZlzZbF51gkEMtswZG+502NU1hSxUD8RA99Parn4SxAS68nKDacExO6kbeM1T4BodD0ZfuKF2ypq5L6nZ8BEXXXNoABIC6HLAGoMKcpJ7siPGmuP3GS0/73NIggDTUxBlFnflXN8Lx5GIkAlWvgsROiyRqRsIY16fiPhkXBlORgd+Y+2tUTkotNkc7jKdHmFjj1y2uQNAWdAqkb9ayqe8FzH5tzzHXTlWVq2oxtUysa3Wls60yaGxg1powk9BAqVs/eguZNaZtKYhkVo0qeooyNNFhQ1h9yOopwKQR/hEDz3Naw9rLrzitXsSq7moN2NIO7wAPxNzPLxqq4ie8I2Ageh1PvUVxUjU6jrQbtyfamgZKxvrzptHikFaphvGmBd2bwimg0qYrn0ueNHXEkUqCywe5IPiCDVLdfam7V2M0/wmk0YEU6EG4hiM4TwB+sfyonDsNmhlIlTqDz8qSuHX0o9i6UBIOrCP60mMlirGZzljTl5DWp8JfvEeBqPDmhvpU0tlL0ddvI0AHxgkqOub7UJhmTyrLt7vqRyn7x+Ro1uBPQn70AI2G5Ue4wykxtH1/wC1BZYY01cZRYPdEswGbNqB0yz4HWh+wR4diwceNSu3CIij28PpnBWBGkif8u59qlcSQBA0/hQgnzNVqHJs/qE4tPsf+Fr7F2BIgjXMQDvpHXnVxjfP9b1w9q4QavcKlxgGCPB2IVoPrFRlitmjB4g8cNslZriVghpPSJ5GNBPjVY0yZ3q1xmEvtH7u4fQn9bUm2Buje2481NLy2ictVjm76J8JuRcA/iBHvr+VIW6P2Lg6KQQQRtyM0vJDEHrrTUGUzzpMdwjgKSeukaH3qH7W42dx5Mw/OgWTPdAMztz1pi5gbo3tuP8Akb+VTUaMmTJulaFWnrWUU2W/hb2NZTorF6GRWVlWECBrCKysoA2+HYCSNOsimeH2GBzRp6fasrKg2M1ieImGAEE6Ez9qrl31rdZQMIBUWMVlZTEZnqQuxyrKygZnbDp9albceIrKygQXPof1vUUrKypCIvvUc01uspDCq8R1NWGK0yMdwCPpNZWUgE0fY+H5mo9oSayspiLThVwCf3aOw2LcvTajcSZ7iFTbQcwQFBGvKKysqMuy2CW0FwbC3Lj5FQFo2JAGnjNXyfDt/naHo4/9VZWVTOTTpFmJWii4zwO6rZxbyqd+8u/PnNT4ZjblpCsyJkCSI6xWVlSjJtDcFdhL3EnPNx/ztUbd12/jP/P/ADrKypoTD27Jn/aA+a/ea1jOCz3uZ3M6+tZWVJKyPoV1zBID/eEEf4Z+sin8NjWUQb90jlAAj3NZWU7IUT/0g3++u/5f/wC6ysrKLCkf/9k=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1" name="Picture 7" descr="http://mogilevnews.by/sites/default/files/galleries/martkontakt-2013-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56888"/>
            <a:ext cx="5288311" cy="352829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7" name="Picture 13" descr="http://www.sb.by/upload/resize_cache/iblock/14e/1920_1080_1/14e20b7a963a71886059baa89a9479ae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5385" y="3240360"/>
            <a:ext cx="5343307" cy="357301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755576" y="4293096"/>
            <a:ext cx="2892138" cy="46166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«М.@</a:t>
            </a:r>
            <a:r>
              <a:rPr lang="ru-RU" sz="24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rt.контакт</a:t>
            </a:r>
            <a:r>
              <a:rPr lang="ru-RU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»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5292080" y="6118260"/>
            <a:ext cx="2669320" cy="46166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</a:t>
            </a:r>
            <a:r>
              <a:rPr lang="ru-RU" sz="2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Анимаевка</a:t>
            </a:r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»  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87938197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mogilevnews.by/sites/default/files/styles/620px_wide/public/uploaded/kupale_0.jpg?itok=1KK8O2r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1"/>
            <a:ext cx="4558915" cy="342900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mogilevnews.by/sites/default/files/galleries/img_8549_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8916" y="12684"/>
            <a:ext cx="4568837" cy="341631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://vitebsk-region.museum.by/files/node_images/P1100416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54" y="3429001"/>
            <a:ext cx="4530465" cy="339784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://mogomc.by/assets/images/photo/2015/forum2015/002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8916" y="3429001"/>
            <a:ext cx="4568837" cy="342662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0" y="2636912"/>
            <a:ext cx="4546419" cy="70788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«Александрия собирает друзей</a:t>
            </a:r>
            <a:r>
              <a:rPr lang="ru-RU" sz="2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» </a:t>
            </a:r>
            <a:endParaRPr lang="ru-RU" sz="2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590427" y="60523"/>
            <a:ext cx="2505814" cy="400110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2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«Дожинки-2016»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79512" y="6426740"/>
            <a:ext cx="2892138" cy="400110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2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«Музеи Беларуси»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558916" y="5503411"/>
            <a:ext cx="4568837" cy="132343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«Традиционная культура как стратегический ресурс устойчивого развития общества»</a:t>
            </a:r>
          </a:p>
        </p:txBody>
      </p:sp>
    </p:spTree>
    <p:extLst>
      <p:ext uri="{BB962C8B-B14F-4D97-AF65-F5344CB8AC3E}">
        <p14:creationId xmlns:p14="http://schemas.microsoft.com/office/powerpoint/2010/main" val="205758493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-23838" y="0"/>
            <a:ext cx="91440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/>
              <a:t>75-летие </a:t>
            </a:r>
            <a:r>
              <a:rPr lang="ru-RU" sz="2800" b="1" dirty="0"/>
              <a:t>начала Великой Отечественной войны и героической обороны </a:t>
            </a:r>
            <a:r>
              <a:rPr lang="ru-RU" sz="2800" b="1" dirty="0" smtClean="0"/>
              <a:t>Могилева</a:t>
            </a:r>
            <a:endParaRPr lang="ru-RU" sz="2800" b="1" dirty="0"/>
          </a:p>
        </p:txBody>
      </p:sp>
      <p:pic>
        <p:nvPicPr>
          <p:cNvPr id="3074" name="Picture 2" descr="https://content.schools.by/12mogilev/library/1_QLwHKRB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1384995"/>
            <a:ext cx="3875758" cy="54807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3006746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850256" y="-2708"/>
            <a:ext cx="4276090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800" b="1" dirty="0" smtClean="0">
                <a:solidFill>
                  <a:prstClr val="black"/>
                </a:solidFill>
              </a:rPr>
              <a:t>Пройдут также памятные мероприятия</a:t>
            </a:r>
            <a:r>
              <a:rPr lang="ru-RU" sz="2800" b="1" dirty="0">
                <a:solidFill>
                  <a:prstClr val="black"/>
                </a:solidFill>
              </a:rPr>
              <a:t>, посвященные </a:t>
            </a:r>
            <a:r>
              <a:rPr lang="ru-RU" sz="2800" b="1" dirty="0" smtClean="0">
                <a:solidFill>
                  <a:prstClr val="black"/>
                </a:solidFill>
              </a:rPr>
              <a:t>30-й </a:t>
            </a:r>
            <a:r>
              <a:rPr lang="ru-RU" sz="2800" b="1" dirty="0">
                <a:solidFill>
                  <a:prstClr val="black"/>
                </a:solidFill>
              </a:rPr>
              <a:t>годовщине аварии на Чернобыльской </a:t>
            </a:r>
            <a:r>
              <a:rPr lang="ru-RU" sz="2800" b="1" dirty="0" smtClean="0">
                <a:solidFill>
                  <a:prstClr val="black"/>
                </a:solidFill>
              </a:rPr>
              <a:t>АЭС, в их числе творческий </a:t>
            </a:r>
            <a:r>
              <a:rPr lang="ru-RU" sz="2800" b="1" dirty="0">
                <a:solidFill>
                  <a:prstClr val="black"/>
                </a:solidFill>
              </a:rPr>
              <a:t>марафон «Возрождение», который пройдет в городах и районах области с февраля по сентябрь 2016 года.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85025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87578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bagdanovich.by/ru/img/galleries/ru_photo_maxim_25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452684" cy="3675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m.mil.by/ru/vsr/people/krapiva/s001067_94846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-32761"/>
            <a:ext cx="2664296" cy="36046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s://upload.wikimedia.org/wikipedia/be-x-old/4/46/%D0%86%D0%B2%D0%B0%D0%BD_%D0%A8%D0%B0%D0%BC%D1%8F%D0%BA%D1%96%D0%BD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1" y="10304"/>
            <a:ext cx="2411760" cy="35818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6" name="Picture 10" descr="http://img1.1tv.ru/imgsize460x345/PR20110111115558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7032" y="3571874"/>
            <a:ext cx="4381500" cy="32861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8" name="Picture 12" descr="http://www.belta.by/images/storage/news/000027_788791_big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07"/>
          <a:stretch/>
        </p:blipFill>
        <p:spPr bwMode="auto">
          <a:xfrm>
            <a:off x="-1" y="3592126"/>
            <a:ext cx="4905371" cy="32750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3362" y="2740877"/>
            <a:ext cx="2452684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Максим Богданович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508679" y="6093296"/>
            <a:ext cx="2452684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Иван </a:t>
            </a:r>
            <a:r>
              <a:rPr lang="ru-RU" sz="2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Мележ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732241" y="2732020"/>
            <a:ext cx="2452684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Иван </a:t>
            </a:r>
            <a:r>
              <a:rPr lang="ru-RU" sz="2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Шамякин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381662" y="2732021"/>
            <a:ext cx="2452684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Кондрат Крапива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923982" y="6405463"/>
            <a:ext cx="4279555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Владимир </a:t>
            </a:r>
            <a:r>
              <a:rPr lang="ru-RU" sz="2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Мулявин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2762928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/>
              <a:t>В 2016 году в Беларуси будет принят первый и единственный в мире </a:t>
            </a:r>
            <a:endParaRPr lang="ru-RU" sz="3200" b="1" dirty="0" smtClean="0"/>
          </a:p>
          <a:p>
            <a:pPr algn="ctr"/>
            <a:r>
              <a:rPr lang="ru-RU" sz="3200" b="1" dirty="0" smtClean="0"/>
              <a:t>Кодекс </a:t>
            </a:r>
            <a:r>
              <a:rPr lang="ru-RU" sz="3200" b="1" dirty="0"/>
              <a:t>о культуре. </a:t>
            </a:r>
          </a:p>
        </p:txBody>
      </p:sp>
      <p:pic>
        <p:nvPicPr>
          <p:cNvPr id="12290" name="Picture 2" descr="http://nbr-by.com/images/shutterstock_26463608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988840"/>
            <a:ext cx="7344816" cy="453650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8451076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/>
              <a:t>В стране функционирует разветвленная сеть учреждений культуры – более 7 тысяч организаций, которая в значительной степени обеспечивает доступность культурных благ для белорусских граждан. 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675" y="1999165"/>
            <a:ext cx="8248650" cy="465772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3423420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203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63" y="242946"/>
            <a:ext cx="4307095" cy="323423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03147" y="2166430"/>
            <a:ext cx="3923928" cy="132343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Белорусский государственный музей </a:t>
            </a:r>
            <a:r>
              <a:rPr lang="ru-RU" sz="2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истории </a:t>
            </a:r>
            <a:r>
              <a:rPr lang="ru-RU" sz="2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Великой Отечественной войны</a:t>
            </a:r>
          </a:p>
        </p:txBody>
      </p:sp>
      <p:pic>
        <p:nvPicPr>
          <p:cNvPr id="6148" name="Picture 4" descr="http://tourismnews.by/media/61/1794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3665" y="283271"/>
            <a:ext cx="4773976" cy="318265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7436441" y="3065812"/>
            <a:ext cx="1561646" cy="400110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«Несвиж»</a:t>
            </a:r>
          </a:p>
        </p:txBody>
      </p:sp>
      <p:pic>
        <p:nvPicPr>
          <p:cNvPr id="6150" name="Picture 6" descr="http://minsknews.by/wp-content/uploads/2015/09/Teatr-YAnki-Kupalyi-osen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27" y="3465922"/>
            <a:ext cx="4283968" cy="321297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436919" y="5663235"/>
            <a:ext cx="3456384" cy="1015663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Национальный академический театр имени </a:t>
            </a:r>
            <a:r>
              <a:rPr lang="ru-RU" sz="20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Я.Купалы</a:t>
            </a:r>
            <a:endParaRPr lang="ru-RU" sz="2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6152" name="Picture 8" descr="http://www.interfax.by/files/styles/infocity/public/infocity/logo_131342532600.jpg?itok=LGM52R7M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7094" y="3465922"/>
            <a:ext cx="4754900" cy="317559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4333665" y="5630056"/>
            <a:ext cx="4572000" cy="1015663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Белорусский республиканский театр юного зрителя</a:t>
            </a:r>
          </a:p>
        </p:txBody>
      </p:sp>
    </p:spTree>
    <p:extLst>
      <p:ext uri="{BB962C8B-B14F-4D97-AF65-F5344CB8AC3E}">
        <p14:creationId xmlns:p14="http://schemas.microsoft.com/office/powerpoint/2010/main" val="14515072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549" y="15826"/>
            <a:ext cx="9144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КУЛЬТУРА</a:t>
            </a:r>
            <a:r>
              <a:rPr lang="ru-RU" sz="2400" dirty="0"/>
              <a:t> - </a:t>
            </a:r>
            <a:r>
              <a:rPr lang="ru-RU" sz="2400" b="1" dirty="0"/>
              <a:t>это система безопасности, как отдельного человека, гражданина, так и страны в целом.</a:t>
            </a:r>
            <a:endParaRPr lang="ru-RU" sz="2400" dirty="0"/>
          </a:p>
        </p:txBody>
      </p:sp>
      <p:pic>
        <p:nvPicPr>
          <p:cNvPr id="3082" name="Picture 10" descr="http://ramki-photoshop.ru/cvety/cvetok206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928" y="1844824"/>
            <a:ext cx="8651241" cy="4680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4270288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8" name="Picture 6" descr="http://allcastle.info/assets/images/foto/664-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256" y="764704"/>
            <a:ext cx="5527864" cy="368293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socnews.by/wp-content/uploads/2015/05/131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7393" y="3819912"/>
            <a:ext cx="5292586" cy="302433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7883" y="28135"/>
            <a:ext cx="906209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Список </a:t>
            </a:r>
            <a:r>
              <a:rPr lang="ru-RU" sz="32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всемирного наследия ЮНЕСКО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225283" y="794374"/>
            <a:ext cx="3279299" cy="95410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Несвижский</a:t>
            </a:r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замок</a:t>
            </a:r>
            <a:endParaRPr lang="ru-RU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508104" y="6304165"/>
            <a:ext cx="3279299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Мирский замок</a:t>
            </a:r>
            <a:endParaRPr lang="ru-RU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65857376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/>
              <a:t>В стране ежегодно проводится около 60 международных, республиканских и региональных фестивалей.</a:t>
            </a:r>
          </a:p>
        </p:txBody>
      </p:sp>
      <p:pic>
        <p:nvPicPr>
          <p:cNvPr id="14342" name="Picture 6" descr="http://www.gorkiv.by/wp-content/uploads/2013/10/shlyager-2013-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4399745"/>
            <a:ext cx="2952328" cy="248979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https://upload.wikimedia.org/wikipedia/ru/6/64/Slovianskibazar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6827" y="4283053"/>
            <a:ext cx="2627496" cy="257494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http://www.21.by/pub/news/2012/05/1338297843587159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501445"/>
            <a:ext cx="2520280" cy="253654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orshagrad.by/sites/default/files/field/image/aleks_kartinka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456210"/>
            <a:ext cx="3978044" cy="262701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0046889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07422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Культурная столица Беларуси</a:t>
            </a:r>
          </a:p>
        </p:txBody>
      </p:sp>
      <p:pic>
        <p:nvPicPr>
          <p:cNvPr id="7172" name="Picture 4" descr="https://upload.wikimedia.org/wikipedia/commons/thumb/e/e6/Coat_of_Arms_of_Po%C5%82ack,_Belarus.svg/200px-Coat_of_Arms_of_Po%C5%82ack,_Belarus.svg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712" y="992443"/>
            <a:ext cx="1905000" cy="22955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http://gomelstreet.info/wp-content/uploads/2014/04/gerb-gomelja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1096" y="1099666"/>
            <a:ext cx="1860363" cy="21515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6" name="Picture 8" descr="http://geraldika.by/wp-content/gallery/simvolika-minskoj-oblasti/nesvizh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3174" y="1003017"/>
            <a:ext cx="1875552" cy="22743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8" name="Picture 10" descr="http://www.istpravda.ru/upload/medialibrary/b31/b314d921b6e9fdecb02cc83ea63503c7.jpg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23824" y1="28497" x2="62941" y2="73057"/>
                        <a14:foregroundMark x1="27647" y1="78497" x2="77647" y2="27979"/>
                        <a14:foregroundMark x1="72941" y1="23057" x2="73529" y2="76166"/>
                        <a14:foregroundMark x1="63529" y1="81347" x2="59412" y2="60622"/>
                        <a14:foregroundMark x1="67647" y1="66062" x2="74412" y2="77979"/>
                        <a14:foregroundMark x1="69706" y1="73834" x2="69706" y2="73834"/>
                        <a14:foregroundMark x1="70294" y1="51036" x2="70294" y2="51036"/>
                        <a14:foregroundMark x1="70294" y1="51036" x2="70294" y2="51036"/>
                        <a14:foregroundMark x1="70294" y1="51036" x2="65588" y2="52332"/>
                        <a14:foregroundMark x1="60882" y1="55181" x2="58824" y2="55959"/>
                        <a14:foregroundMark x1="48824" y1="56477" x2="43235" y2="55959"/>
                        <a14:foregroundMark x1="32353" y1="54145" x2="29706" y2="54145"/>
                        <a14:foregroundMark x1="29118" y1="53368" x2="29118" y2="51036"/>
                        <a14:foregroundMark x1="29706" y1="46891" x2="27059" y2="43264"/>
                        <a14:foregroundMark x1="25000" y1="40933" x2="23824" y2="44560"/>
                        <a14:foregroundMark x1="27647" y1="53368" x2="27647" y2="58290"/>
                        <a14:foregroundMark x1="27647" y1="64767" x2="25588" y2="68394"/>
                        <a14:foregroundMark x1="25588" y1="68912" x2="25588" y2="68912"/>
                        <a14:foregroundMark x1="20882" y1="62953" x2="18235" y2="57772"/>
                        <a14:foregroundMark x1="18235" y1="55181" x2="18235" y2="55181"/>
                        <a14:foregroundMark x1="18824" y1="73834" x2="31765" y2="86269"/>
                        <a14:foregroundMark x1="20294" y1="85492" x2="22941" y2="36269"/>
                        <a14:foregroundMark x1="29706" y1="66580" x2="68824" y2="17098"/>
                        <a14:foregroundMark x1="27647" y1="25648" x2="93824" y2="72021"/>
                        <a14:foregroundMark x1="68235" y1="41710" x2="66176" y2="86788"/>
                        <a14:foregroundMark x1="76471" y1="30829" x2="76471" y2="83938"/>
                        <a14:foregroundMark x1="67647" y1="18912" x2="77059" y2="33938"/>
                        <a14:foregroundMark x1="71765" y1="18394" x2="58824" y2="4507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4196631"/>
            <a:ext cx="2082858" cy="23646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0" name="Picture 12" descr="https://upload.wikimedia.org/wikipedia/commons/b/b0/Coat_of_Arms_of_Hrodna,_Belarus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6821" y="4243710"/>
            <a:ext cx="2066353" cy="2493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2" name="Picture 14" descr="http://geraldika.by/wp-content/gallery/simvolika-brestskoj-oblasti/brest_city_geraldika-by.gif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3174" y="4226434"/>
            <a:ext cx="1905000" cy="2305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3176" y="1556792"/>
            <a:ext cx="2780824" cy="3933056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20756" y="3255513"/>
            <a:ext cx="1263487" cy="400110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2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Полоцк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360297" y="3250210"/>
            <a:ext cx="1301959" cy="400110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2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Гомель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389503" y="3323265"/>
            <a:ext cx="1292341" cy="400110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2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Несвиж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47820" y="6444814"/>
            <a:ext cx="1409360" cy="400110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2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Могилев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2398768" y="6462330"/>
            <a:ext cx="1225015" cy="400110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2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Гродно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4511034" y="6479846"/>
            <a:ext cx="1019831" cy="400110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Брест</a:t>
            </a:r>
          </a:p>
        </p:txBody>
      </p:sp>
    </p:spTree>
    <p:extLst>
      <p:ext uri="{BB962C8B-B14F-4D97-AF65-F5344CB8AC3E}">
        <p14:creationId xmlns:p14="http://schemas.microsoft.com/office/powerpoint/2010/main" val="271341366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-24578" y="13120"/>
            <a:ext cx="91440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/>
              <a:t>В системе Министерства культуры Республики Беларусь действуют 28 государственных театров. </a:t>
            </a:r>
          </a:p>
        </p:txBody>
      </p:sp>
      <p:pic>
        <p:nvPicPr>
          <p:cNvPr id="3" name="Picture 4" descr="http://img1.restbee.ru/evropa/belarus/mogilev/razvl.jpg?time=135592028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369555"/>
            <a:ext cx="4547422" cy="341056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http://mogilevnews.by/sites/default/files/styles/620px_wide/public/uploaded/img_8110_0.jpg?itok=gYR7etJ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7421" y="3395431"/>
            <a:ext cx="4543647" cy="328800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2" descr="http://www.galileomall.by/files/images/cartinki/000c9sab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1353" y="1398115"/>
            <a:ext cx="3096344" cy="209003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http://koncert.dream-land.by/oblastnoj_dramaticheskij_theater_gomel/images/body_src_1349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356" y="4631118"/>
            <a:ext cx="3120281" cy="225700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-24579" y="6194476"/>
            <a:ext cx="4572000" cy="707886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Гомельский Областной драматический театр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5291353" y="2287819"/>
            <a:ext cx="3096344" cy="120032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Национальный академический Большой театр  оперы и балета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-24579" y="3752166"/>
            <a:ext cx="4572000" cy="646331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Могилевский областной драматический театр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4519068" y="5913031"/>
            <a:ext cx="4572000" cy="646331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Могилевский областной театр кукол</a:t>
            </a:r>
          </a:p>
        </p:txBody>
      </p:sp>
    </p:spTree>
    <p:extLst>
      <p:ext uri="{BB962C8B-B14F-4D97-AF65-F5344CB8AC3E}">
        <p14:creationId xmlns:p14="http://schemas.microsoft.com/office/powerpoint/2010/main" val="426957077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/>
              <a:t>Сегодня в системе Министерства культуры функционирует 151 музей.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4879881" y="2671957"/>
            <a:ext cx="4211002" cy="52322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Музей Масленикова</a:t>
            </a:r>
            <a:endParaRPr lang="ru-RU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60086" y="4371298"/>
            <a:ext cx="3960440" cy="138499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Национальный художественный музей</a:t>
            </a:r>
          </a:p>
        </p:txBody>
      </p:sp>
      <p:pic>
        <p:nvPicPr>
          <p:cNvPr id="10244" name="Picture 4" descr="http://belarusfacts.by/upload/test/photos_png/Cultura/photo/muzei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375" y="1371612"/>
            <a:ext cx="4228481" cy="300618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http://www.mogilev.by/uploads/mmas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4355" y="3228658"/>
            <a:ext cx="4682749" cy="311871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5205190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/>
              <a:t>В республике функционируют 21 учреждение среднего специального образования, 430 детских школ искусств. 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454" y="4199191"/>
            <a:ext cx="3635896" cy="245000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146" name="Picture 2" descr="http://www.coswick.by/wp-content/gallery/skola/img_093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1545" y="1698687"/>
            <a:ext cx="3635896" cy="241882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163263" y="3346170"/>
            <a:ext cx="2808312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Детская Школа искусств 7</a:t>
            </a:r>
            <a:endParaRPr lang="ru-RU" sz="2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49416" y="5941306"/>
            <a:ext cx="2808312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Детская Школа искусств 5</a:t>
            </a:r>
            <a:endParaRPr lang="ru-RU" sz="2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3602" y="4202676"/>
            <a:ext cx="3254833" cy="244303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2" name="Picture 6" descr="http://ic.pics.livejournal.com/kirill_moiseev/10448949/91400/91400_90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8167" y="1676696"/>
            <a:ext cx="3525705" cy="235047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5598431" y="5633529"/>
            <a:ext cx="2808312" cy="101566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Центральная городская библиотека</a:t>
            </a:r>
            <a:endParaRPr lang="ru-RU" sz="2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070829" y="2908101"/>
            <a:ext cx="3525705" cy="101566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Могилевский городской Центр культуры и досуга</a:t>
            </a:r>
          </a:p>
        </p:txBody>
      </p:sp>
    </p:spTree>
    <p:extLst>
      <p:ext uri="{BB962C8B-B14F-4D97-AF65-F5344CB8AC3E}">
        <p14:creationId xmlns:p14="http://schemas.microsoft.com/office/powerpoint/2010/main" val="260576381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143" y="0"/>
            <a:ext cx="914400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/>
              <a:t>В 2015 году состоялись Дни культуры Республики Беларусь в Китайской Народной Республике, в Молдове, Таджикистане и Туркменистане.</a:t>
            </a:r>
          </a:p>
        </p:txBody>
      </p:sp>
      <p:pic>
        <p:nvPicPr>
          <p:cNvPr id="5122" name="Picture 2" descr="http://www.zubr-belarus.com/uploads/posts/2015-04/1428576399_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2348880"/>
            <a:ext cx="5386674" cy="434974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0971613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4672083"/>
            <a:ext cx="914400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/>
              <a:t>Год культуры придаст живущим на белорусской земле людям новые творческие силы, знания, созидательную энергию, которые позволят успешно развивать экономику, политику и социальную сферу. 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4" y="176587"/>
            <a:ext cx="6264696" cy="442886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40499253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692" y="0"/>
            <a:ext cx="9128307" cy="7078861"/>
          </a:xfrm>
          <a:prstGeom prst="rect">
            <a:avLst/>
          </a:prstGeom>
          <a:solidFill>
            <a:schemeClr val="lt2">
              <a:alpha val="21000"/>
            </a:schemeClr>
          </a:solidFill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wrap="square">
            <a:spAutoFit/>
          </a:bodyPr>
          <a:lstStyle/>
          <a:p>
            <a:pPr algn="ctr"/>
            <a:r>
              <a:rPr lang="ru-RU" b="1" dirty="0" smtClean="0"/>
              <a:t>УКАЗ ПРЭЗІДЭНТА РЭСПУБЛІКІ БЕЛАРУСЬ </a:t>
            </a:r>
          </a:p>
          <a:p>
            <a:pPr algn="ctr"/>
            <a:r>
              <a:rPr lang="ru-RU" dirty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28 </a:t>
            </a:r>
            <a:r>
              <a:rPr lang="ru-RU" dirty="0" err="1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снежня</a:t>
            </a:r>
            <a:r>
              <a:rPr lang="ru-RU" dirty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 2015 г. № 522 </a:t>
            </a:r>
          </a:p>
          <a:p>
            <a:pPr algn="ctr"/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Аб </a:t>
            </a:r>
            <a:r>
              <a:rPr lang="ru-RU" sz="32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аб’яўленні</a:t>
            </a:r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2016 года Годам культуры </a:t>
            </a:r>
          </a:p>
          <a:p>
            <a:pPr algn="just"/>
            <a:endParaRPr lang="ru-RU" dirty="0"/>
          </a:p>
          <a:p>
            <a:pPr algn="just"/>
            <a:r>
              <a:rPr lang="ru-RU" sz="2000" dirty="0" smtClean="0"/>
              <a:t>У </a:t>
            </a:r>
            <a:r>
              <a:rPr lang="ru-RU" sz="2000" dirty="0" err="1" smtClean="0"/>
              <a:t>мэтах</a:t>
            </a:r>
            <a:r>
              <a:rPr lang="ru-RU" sz="2000" dirty="0" smtClean="0"/>
              <a:t> </a:t>
            </a:r>
            <a:r>
              <a:rPr lang="ru-RU" sz="2000" dirty="0" err="1" smtClean="0"/>
              <a:t>фарміравання</a:t>
            </a:r>
            <a:r>
              <a:rPr lang="ru-RU" sz="2000" dirty="0" smtClean="0"/>
              <a:t> </a:t>
            </a:r>
            <a:r>
              <a:rPr lang="ru-RU" sz="2000" dirty="0" err="1" smtClean="0"/>
              <a:t>высокай</a:t>
            </a:r>
            <a:r>
              <a:rPr lang="ru-RU" sz="2000" dirty="0" smtClean="0"/>
              <a:t> культуры </a:t>
            </a:r>
            <a:r>
              <a:rPr lang="ru-RU" sz="2000" dirty="0" err="1" smtClean="0"/>
              <a:t>грамадства</a:t>
            </a:r>
            <a:r>
              <a:rPr lang="ru-RU" sz="2000" dirty="0" smtClean="0"/>
              <a:t>, </a:t>
            </a:r>
            <a:r>
              <a:rPr lang="ru-RU" sz="2000" dirty="0" err="1" smtClean="0"/>
              <a:t>зберажэння</a:t>
            </a:r>
            <a:r>
              <a:rPr lang="ru-RU" sz="2000" dirty="0" smtClean="0"/>
              <a:t> </a:t>
            </a:r>
            <a:r>
              <a:rPr lang="ru-RU" sz="2000" dirty="0" err="1" smtClean="0"/>
              <a:t>культурнай</a:t>
            </a:r>
            <a:r>
              <a:rPr lang="ru-RU" sz="2000" dirty="0" smtClean="0"/>
              <a:t> </a:t>
            </a:r>
            <a:r>
              <a:rPr lang="ru-RU" sz="2000" dirty="0" err="1" smtClean="0"/>
              <a:t>спадчыны</a:t>
            </a:r>
            <a:r>
              <a:rPr lang="ru-RU" sz="2000" dirty="0" smtClean="0"/>
              <a:t> і народных </a:t>
            </a:r>
            <a:r>
              <a:rPr lang="ru-RU" sz="2000" dirty="0" err="1" smtClean="0"/>
              <a:t>традыцый</a:t>
            </a:r>
            <a:r>
              <a:rPr lang="ru-RU" sz="2000" dirty="0" smtClean="0"/>
              <a:t>, </a:t>
            </a:r>
            <a:r>
              <a:rPr lang="ru-RU" sz="2000" dirty="0" err="1" smtClean="0"/>
              <a:t>выхавання</a:t>
            </a:r>
            <a:r>
              <a:rPr lang="ru-RU" sz="2000" dirty="0" smtClean="0"/>
              <a:t> ў </a:t>
            </a:r>
            <a:r>
              <a:rPr lang="ru-RU" sz="2000" dirty="0" err="1" smtClean="0"/>
              <a:t>грамадзян</a:t>
            </a:r>
            <a:r>
              <a:rPr lang="ru-RU" sz="2000" dirty="0" smtClean="0"/>
              <a:t> </a:t>
            </a:r>
            <a:r>
              <a:rPr lang="ru-RU" sz="2000" dirty="0" err="1" smtClean="0"/>
              <a:t>любові</a:t>
            </a:r>
            <a:r>
              <a:rPr lang="ru-RU" sz="2000" dirty="0" smtClean="0"/>
              <a:t> да </a:t>
            </a:r>
            <a:r>
              <a:rPr lang="ru-RU" sz="2000" dirty="0" err="1" smtClean="0"/>
              <a:t>Айчыны</a:t>
            </a:r>
            <a:r>
              <a:rPr lang="ru-RU" sz="2000" dirty="0" smtClean="0"/>
              <a:t> </a:t>
            </a:r>
            <a:r>
              <a:rPr lang="ru-RU" sz="2000" dirty="0" err="1" smtClean="0"/>
              <a:t>пастанаўляю</a:t>
            </a:r>
            <a:r>
              <a:rPr lang="ru-RU" sz="2000" dirty="0" smtClean="0"/>
              <a:t>: </a:t>
            </a:r>
          </a:p>
          <a:p>
            <a:pPr algn="just"/>
            <a:endParaRPr lang="ru-RU" sz="2000" dirty="0" smtClean="0"/>
          </a:p>
          <a:p>
            <a:pPr algn="just"/>
            <a:r>
              <a:rPr lang="ru-RU" sz="2400" dirty="0" smtClean="0"/>
              <a:t>1. </a:t>
            </a:r>
            <a:r>
              <a:rPr lang="ru-RU" sz="2400" dirty="0" err="1" smtClean="0"/>
              <a:t>Аб’явіць</a:t>
            </a:r>
            <a:r>
              <a:rPr lang="ru-RU" sz="2400" dirty="0" smtClean="0"/>
              <a:t> у </a:t>
            </a:r>
            <a:r>
              <a:rPr lang="ru-RU" sz="2400" dirty="0" err="1" smtClean="0"/>
              <a:t>Рэспубліцы</a:t>
            </a:r>
            <a:r>
              <a:rPr lang="ru-RU" sz="2400" dirty="0" smtClean="0"/>
              <a:t> Беларусь 2016 год Годам культуры. </a:t>
            </a:r>
          </a:p>
          <a:p>
            <a:pPr algn="just"/>
            <a:r>
              <a:rPr lang="ru-RU" sz="2400" dirty="0" smtClean="0"/>
              <a:t>2. </a:t>
            </a:r>
            <a:r>
              <a:rPr lang="ru-RU" sz="2400" dirty="0" err="1" smtClean="0"/>
              <a:t>Савету</a:t>
            </a:r>
            <a:r>
              <a:rPr lang="ru-RU" sz="2400" dirty="0" smtClean="0"/>
              <a:t> </a:t>
            </a:r>
            <a:r>
              <a:rPr lang="ru-RU" sz="2400" dirty="0" err="1" smtClean="0"/>
              <a:t>Міністраў</a:t>
            </a:r>
            <a:r>
              <a:rPr lang="ru-RU" sz="2400" dirty="0" smtClean="0"/>
              <a:t> </a:t>
            </a:r>
            <a:r>
              <a:rPr lang="ru-RU" sz="2400" dirty="0" err="1" smtClean="0"/>
              <a:t>Рэспублікі</a:t>
            </a:r>
            <a:r>
              <a:rPr lang="ru-RU" sz="2400" dirty="0" smtClean="0"/>
              <a:t> Беларусь: </a:t>
            </a:r>
            <a:r>
              <a:rPr lang="ru-RU" sz="2400" dirty="0" err="1" smtClean="0"/>
              <a:t>сумесна</a:t>
            </a:r>
            <a:r>
              <a:rPr lang="ru-RU" sz="2400" dirty="0" smtClean="0"/>
              <a:t> з </a:t>
            </a:r>
            <a:r>
              <a:rPr lang="ru-RU" sz="2400" dirty="0" err="1" smtClean="0"/>
              <a:t>аблвыканкамамі</a:t>
            </a:r>
            <a:r>
              <a:rPr lang="ru-RU" sz="2400" dirty="0" smtClean="0"/>
              <a:t>, </a:t>
            </a:r>
            <a:r>
              <a:rPr lang="ru-RU" sz="2400" dirty="0" err="1" smtClean="0"/>
              <a:t>Мінскім</a:t>
            </a:r>
            <a:r>
              <a:rPr lang="ru-RU" sz="2400" dirty="0" smtClean="0"/>
              <a:t> </a:t>
            </a:r>
            <a:r>
              <a:rPr lang="ru-RU" sz="2400" dirty="0" err="1" smtClean="0"/>
              <a:t>гарвыканкамам</a:t>
            </a:r>
            <a:r>
              <a:rPr lang="ru-RU" sz="2400" dirty="0" smtClean="0"/>
              <a:t> </a:t>
            </a:r>
            <a:r>
              <a:rPr lang="ru-RU" sz="2400" dirty="0" err="1" smtClean="0"/>
              <a:t>распрацаваць</a:t>
            </a:r>
            <a:r>
              <a:rPr lang="ru-RU" sz="2400" dirty="0" smtClean="0"/>
              <a:t> і </a:t>
            </a:r>
            <a:r>
              <a:rPr lang="ru-RU" sz="2400" dirty="0" err="1" smtClean="0"/>
              <a:t>зацвердзіць</a:t>
            </a:r>
            <a:r>
              <a:rPr lang="ru-RU" sz="2400" dirty="0" smtClean="0"/>
              <a:t> </a:t>
            </a:r>
            <a:r>
              <a:rPr lang="ru-RU" sz="2400" dirty="0" err="1" smtClean="0"/>
              <a:t>рэспубліканскі</a:t>
            </a:r>
            <a:r>
              <a:rPr lang="ru-RU" sz="2400" dirty="0" smtClean="0"/>
              <a:t> план </a:t>
            </a:r>
            <a:r>
              <a:rPr lang="ru-RU" sz="2400" dirty="0" err="1" smtClean="0"/>
              <a:t>мерапрыемстваў</a:t>
            </a:r>
            <a:r>
              <a:rPr lang="ru-RU" sz="2400" dirty="0" smtClean="0"/>
              <a:t> па </a:t>
            </a:r>
            <a:r>
              <a:rPr lang="ru-RU" sz="2400" dirty="0" err="1" smtClean="0"/>
              <a:t>правядзенні</a:t>
            </a:r>
            <a:r>
              <a:rPr lang="ru-RU" sz="2400" dirty="0" smtClean="0"/>
              <a:t> ў 2016 </a:t>
            </a:r>
            <a:r>
              <a:rPr lang="ru-RU" sz="2400" dirty="0" err="1" smtClean="0"/>
              <a:t>годзе</a:t>
            </a:r>
            <a:r>
              <a:rPr lang="ru-RU" sz="2400" dirty="0" smtClean="0"/>
              <a:t> Года культуры; </a:t>
            </a:r>
            <a:r>
              <a:rPr lang="ru-RU" sz="2400" dirty="0" err="1" smtClean="0"/>
              <a:t>забяспечыць</a:t>
            </a:r>
            <a:r>
              <a:rPr lang="ru-RU" sz="2400" dirty="0" smtClean="0"/>
              <a:t> </a:t>
            </a:r>
            <a:r>
              <a:rPr lang="ru-RU" sz="2400" dirty="0" err="1" smtClean="0"/>
              <a:t>каардынацыю</a:t>
            </a:r>
            <a:r>
              <a:rPr lang="ru-RU" sz="2400" dirty="0" smtClean="0"/>
              <a:t> </a:t>
            </a:r>
            <a:r>
              <a:rPr lang="ru-RU" sz="2400" dirty="0" err="1" smtClean="0"/>
              <a:t>дзейнасці</a:t>
            </a:r>
            <a:r>
              <a:rPr lang="ru-RU" sz="2400" dirty="0" smtClean="0"/>
              <a:t> </a:t>
            </a:r>
            <a:r>
              <a:rPr lang="ru-RU" sz="2400" dirty="0" err="1" smtClean="0"/>
              <a:t>дзяржаўных</a:t>
            </a:r>
            <a:r>
              <a:rPr lang="ru-RU" sz="2400" dirty="0" smtClean="0"/>
              <a:t> </a:t>
            </a:r>
            <a:r>
              <a:rPr lang="ru-RU" sz="2400" dirty="0" err="1" smtClean="0"/>
              <a:t>органаў</a:t>
            </a:r>
            <a:r>
              <a:rPr lang="ru-RU" sz="2400" dirty="0" smtClean="0"/>
              <a:t>, </a:t>
            </a:r>
            <a:r>
              <a:rPr lang="ru-RU" sz="2400" dirty="0" err="1" smtClean="0"/>
              <a:t>іншых</a:t>
            </a:r>
            <a:r>
              <a:rPr lang="ru-RU" sz="2400" dirty="0" smtClean="0"/>
              <a:t> </a:t>
            </a:r>
            <a:r>
              <a:rPr lang="ru-RU" sz="2400" dirty="0" err="1" smtClean="0"/>
              <a:t>арганізацый</a:t>
            </a:r>
            <a:r>
              <a:rPr lang="ru-RU" sz="2400" dirty="0" smtClean="0"/>
              <a:t> па </a:t>
            </a:r>
            <a:r>
              <a:rPr lang="ru-RU" sz="2400" dirty="0" err="1" smtClean="0"/>
              <a:t>выкананні</a:t>
            </a:r>
            <a:r>
              <a:rPr lang="ru-RU" sz="2400" dirty="0" smtClean="0"/>
              <a:t> </a:t>
            </a:r>
            <a:r>
              <a:rPr lang="ru-RU" sz="2400" dirty="0" err="1" smtClean="0"/>
              <a:t>названага</a:t>
            </a:r>
            <a:r>
              <a:rPr lang="ru-RU" sz="2400" dirty="0" smtClean="0"/>
              <a:t> плана. </a:t>
            </a:r>
          </a:p>
          <a:p>
            <a:pPr algn="just"/>
            <a:r>
              <a:rPr lang="ru-RU" sz="2400" dirty="0" smtClean="0"/>
              <a:t>3. </a:t>
            </a:r>
            <a:r>
              <a:rPr lang="ru-RU" sz="2400" dirty="0" err="1" smtClean="0"/>
              <a:t>Дадзены</a:t>
            </a:r>
            <a:r>
              <a:rPr lang="ru-RU" sz="2400" dirty="0" smtClean="0"/>
              <a:t> Указ </a:t>
            </a:r>
            <a:r>
              <a:rPr lang="ru-RU" sz="2400" dirty="0" err="1" smtClean="0"/>
              <a:t>уступае</a:t>
            </a:r>
            <a:r>
              <a:rPr lang="ru-RU" sz="2400" dirty="0" smtClean="0"/>
              <a:t> ў </a:t>
            </a:r>
            <a:r>
              <a:rPr lang="ru-RU" sz="2400" dirty="0" err="1" smtClean="0"/>
              <a:t>сілу</a:t>
            </a:r>
            <a:r>
              <a:rPr lang="ru-RU" sz="2400" dirty="0" smtClean="0"/>
              <a:t> з дня </a:t>
            </a:r>
            <a:r>
              <a:rPr lang="ru-RU" sz="2400" dirty="0" err="1" smtClean="0"/>
              <a:t>яго</a:t>
            </a:r>
            <a:r>
              <a:rPr lang="ru-RU" sz="2400" dirty="0" smtClean="0"/>
              <a:t> </a:t>
            </a:r>
            <a:r>
              <a:rPr lang="ru-RU" sz="2400" dirty="0" err="1" smtClean="0"/>
              <a:t>афіцыйнага</a:t>
            </a:r>
            <a:r>
              <a:rPr lang="ru-RU" sz="2400" dirty="0" smtClean="0"/>
              <a:t> </a:t>
            </a:r>
            <a:r>
              <a:rPr lang="ru-RU" sz="2400" dirty="0" err="1" smtClean="0"/>
              <a:t>апублікавання</a:t>
            </a:r>
            <a:r>
              <a:rPr lang="ru-RU" sz="2400" dirty="0" smtClean="0"/>
              <a:t>. </a:t>
            </a:r>
          </a:p>
          <a:p>
            <a:pPr algn="just"/>
            <a:endParaRPr lang="ru-RU" dirty="0"/>
          </a:p>
          <a:p>
            <a:pPr algn="just"/>
            <a:r>
              <a:rPr lang="ru-RU" dirty="0" err="1" smtClean="0"/>
              <a:t>Прэзідэнт</a:t>
            </a:r>
            <a:r>
              <a:rPr lang="ru-RU" dirty="0" smtClean="0"/>
              <a:t> </a:t>
            </a:r>
            <a:r>
              <a:rPr lang="ru-RU" dirty="0" err="1" smtClean="0"/>
              <a:t>Рэспублікі</a:t>
            </a:r>
            <a:r>
              <a:rPr lang="ru-RU" dirty="0" smtClean="0"/>
              <a:t> Беларусь 					</a:t>
            </a:r>
            <a:r>
              <a:rPr lang="ru-RU" dirty="0" err="1"/>
              <a:t>А.Лукашэнка</a:t>
            </a:r>
            <a:endParaRPr lang="ru-RU" dirty="0"/>
          </a:p>
          <a:p>
            <a:pPr algn="just"/>
            <a:endParaRPr lang="ru-RU" dirty="0"/>
          </a:p>
          <a:p>
            <a:pPr algn="just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912247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6456"/>
            <a:ext cx="914400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/>
              <a:t>Указ принят в целях объединения интеллектуальных и духовных сил общества для решения задач социально-экономического развития страны, сохранения историко-культурного наследия, развития народных традиций, воспитания у граждан любви к Отечеству, а также поддержки творческих инициатив.</a:t>
            </a:r>
          </a:p>
        </p:txBody>
      </p:sp>
      <p:pic>
        <p:nvPicPr>
          <p:cNvPr id="1028" name="Picture 4" descr="http://news.uvaga.by/economika/15457/full_138125441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3698" y="3068960"/>
            <a:ext cx="5436604" cy="306469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24706618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-33486"/>
            <a:ext cx="914400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smtClean="0"/>
              <a:t>Главная задача культуры </a:t>
            </a:r>
            <a:r>
              <a:rPr lang="ru-RU" sz="2400" b="1" dirty="0"/>
              <a:t>– активизировать интеллектуальные, духовные силы нашего народа, поддержать инициативу в целях сохранения исторического наследия, подъема на новый уровень современного искусства и воспитания у граждан любви к своей </a:t>
            </a:r>
            <a:r>
              <a:rPr lang="ru-RU" sz="2400" b="1" dirty="0" smtClean="0"/>
              <a:t>Родине.</a:t>
            </a:r>
          </a:p>
          <a:p>
            <a:pPr algn="r"/>
            <a:r>
              <a:rPr lang="ru-RU" sz="2400" dirty="0" err="1"/>
              <a:t>А.Г.Лукашенко</a:t>
            </a:r>
            <a:r>
              <a:rPr lang="ru-RU" sz="2400" dirty="0"/>
              <a:t> </a:t>
            </a:r>
            <a:endParaRPr lang="ru-RU" sz="2400" b="1" dirty="0"/>
          </a:p>
        </p:txBody>
      </p:sp>
      <p:pic>
        <p:nvPicPr>
          <p:cNvPr id="1026" name="Picture 2" descr="http://5min.by/includes_c/xtimthumb.php,qsrc=,h5min.by,_images,_za_vozrozhdenie.jpg,ah=320,aa=t.pagespeed.ic.cQx5b497S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492896"/>
            <a:ext cx="5782566" cy="391209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642976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ttp://rusticker.ru/p/da3b06fe1b65ab19e14819bea1195afd.png?t=1415480400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35525" y="3802891"/>
            <a:ext cx="3672408" cy="30551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://rusticker.ru/p/da3b06fe1b65ab19e14819bea1195afd.png?t=1415480400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3802891"/>
            <a:ext cx="3672408" cy="30551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683568" y="0"/>
            <a:ext cx="7772400" cy="4320479"/>
          </a:xfrm>
        </p:spPr>
        <p:txBody>
          <a:bodyPr>
            <a:noAutofit/>
          </a:bodyPr>
          <a:lstStyle/>
          <a:p>
            <a:r>
              <a:rPr lang="ru-RU" sz="96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2016 – Год культуры</a:t>
            </a:r>
            <a:endParaRPr lang="ru-RU" sz="96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1">
                  <a:lumMod val="20000"/>
                  <a:lumOff val="8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112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6113" y="3315350"/>
            <a:ext cx="3812138" cy="3858066"/>
          </a:xfrm>
          <a:prstGeom prst="rect">
            <a:avLst/>
          </a:prstGeom>
          <a:effectLst>
            <a:softEdge rad="635000"/>
          </a:effectLst>
        </p:spPr>
      </p:pic>
    </p:spTree>
    <p:extLst>
      <p:ext uri="{BB962C8B-B14F-4D97-AF65-F5344CB8AC3E}">
        <p14:creationId xmlns:p14="http://schemas.microsoft.com/office/powerpoint/2010/main" val="399769878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230"/>
            <a:ext cx="9144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Культура личности – начало начал</a:t>
            </a:r>
            <a:endParaRPr lang="ru-RU" sz="3600" b="1" dirty="0"/>
          </a:p>
        </p:txBody>
      </p:sp>
      <p:pic>
        <p:nvPicPr>
          <p:cNvPr id="7172" name="Picture 4" descr="http://naviny.by/media/2012.06_w2/street-art0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9775" y="3573016"/>
            <a:ext cx="4384225" cy="306896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18507" y="647561"/>
            <a:ext cx="7632848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Blip>
                <a:blip r:embed="rId3"/>
              </a:buBlip>
            </a:pPr>
            <a:r>
              <a:rPr lang="ru-RU" sz="4000" dirty="0" smtClean="0"/>
              <a:t>Образованность</a:t>
            </a:r>
          </a:p>
          <a:p>
            <a:pPr marL="285750" indent="-285750">
              <a:buBlip>
                <a:blip r:embed="rId3"/>
              </a:buBlip>
            </a:pPr>
            <a:r>
              <a:rPr lang="ru-RU" sz="4000" dirty="0" smtClean="0"/>
              <a:t>Саморазвитие</a:t>
            </a:r>
          </a:p>
          <a:p>
            <a:pPr marL="285750" indent="-285750">
              <a:buBlip>
                <a:blip r:embed="rId3"/>
              </a:buBlip>
            </a:pPr>
            <a:r>
              <a:rPr lang="ru-RU" sz="4000" dirty="0" smtClean="0"/>
              <a:t>Взаимоуважение</a:t>
            </a:r>
          </a:p>
          <a:p>
            <a:pPr marL="285750" indent="-285750">
              <a:buBlip>
                <a:blip r:embed="rId3"/>
              </a:buBlip>
            </a:pPr>
            <a:r>
              <a:rPr lang="ru-RU" sz="4000" dirty="0" smtClean="0"/>
              <a:t>Тактичность</a:t>
            </a:r>
          </a:p>
          <a:p>
            <a:pPr marL="285750" indent="-285750">
              <a:buBlip>
                <a:blip r:embed="rId3"/>
              </a:buBlip>
            </a:pPr>
            <a:r>
              <a:rPr lang="ru-RU" sz="4000" dirty="0" smtClean="0"/>
              <a:t>Вежливость</a:t>
            </a:r>
          </a:p>
          <a:p>
            <a:pPr marL="285750" indent="-285750">
              <a:buBlip>
                <a:blip r:embed="rId3"/>
              </a:buBlip>
            </a:pPr>
            <a:r>
              <a:rPr lang="ru-RU" sz="4000" dirty="0" smtClean="0"/>
              <a:t>Ответственность</a:t>
            </a:r>
          </a:p>
        </p:txBody>
      </p:sp>
    </p:spTree>
    <p:extLst>
      <p:ext uri="{BB962C8B-B14F-4D97-AF65-F5344CB8AC3E}">
        <p14:creationId xmlns:p14="http://schemas.microsoft.com/office/powerpoint/2010/main" val="263881132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58" y="0"/>
            <a:ext cx="905408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Культура семейных отношений </a:t>
            </a:r>
          </a:p>
        </p:txBody>
      </p:sp>
      <p:pic>
        <p:nvPicPr>
          <p:cNvPr id="3" name="Picture 2" descr="семейный быт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3106409"/>
            <a:ext cx="5508104" cy="36485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35524" y="798085"/>
            <a:ext cx="655269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Blip>
                <a:blip r:embed="rId3"/>
              </a:buBlip>
            </a:pPr>
            <a:r>
              <a:rPr lang="ru-RU" sz="3600" dirty="0" smtClean="0"/>
              <a:t>Любовь</a:t>
            </a:r>
          </a:p>
          <a:p>
            <a:pPr marL="285750" indent="-285750">
              <a:buBlip>
                <a:blip r:embed="rId3"/>
              </a:buBlip>
            </a:pPr>
            <a:r>
              <a:rPr lang="ru-RU" sz="3600" dirty="0" smtClean="0"/>
              <a:t>Нравственные идеалы</a:t>
            </a:r>
          </a:p>
          <a:p>
            <a:pPr marL="285750" indent="-285750">
              <a:buBlip>
                <a:blip r:embed="rId3"/>
              </a:buBlip>
            </a:pPr>
            <a:r>
              <a:rPr lang="ru-RU" sz="3600" dirty="0" smtClean="0"/>
              <a:t>Совместные цели</a:t>
            </a:r>
          </a:p>
          <a:p>
            <a:endParaRPr lang="ru-RU" sz="3600" dirty="0" smtClean="0"/>
          </a:p>
        </p:txBody>
      </p:sp>
    </p:spTree>
    <p:extLst>
      <p:ext uri="{BB962C8B-B14F-4D97-AF65-F5344CB8AC3E}">
        <p14:creationId xmlns:p14="http://schemas.microsoft.com/office/powerpoint/2010/main" val="256509837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5955" y="0"/>
            <a:ext cx="9142246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Культура производства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847263" y="3140968"/>
            <a:ext cx="4225837" cy="707886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ru-RU" sz="4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Культура</a:t>
            </a:r>
            <a:r>
              <a:rPr lang="ru-RU" sz="4000" dirty="0"/>
              <a:t> </a:t>
            </a:r>
            <a:r>
              <a:rPr lang="ru-RU" sz="4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труда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847263" y="1700808"/>
            <a:ext cx="8130752" cy="646331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ru-RU" sz="36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Техникоорганизационная</a:t>
            </a:r>
            <a:r>
              <a:rPr lang="ru-RU" sz="3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культура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847263" y="4941168"/>
            <a:ext cx="7875874" cy="707886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ru-RU" sz="4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Личная культура сотрудников </a:t>
            </a: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79512" y="1700808"/>
            <a:ext cx="0" cy="3948246"/>
          </a:xfrm>
          <a:prstGeom prst="lin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>
            <a:off x="179512" y="2023973"/>
            <a:ext cx="504056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>
            <a:off x="171455" y="3504859"/>
            <a:ext cx="504056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>
            <a:off x="171455" y="5302715"/>
            <a:ext cx="504056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15" name="Овал 14"/>
          <p:cNvSpPr/>
          <p:nvPr/>
        </p:nvSpPr>
        <p:spPr>
          <a:xfrm>
            <a:off x="107504" y="1556792"/>
            <a:ext cx="163557" cy="144016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107503" y="5615522"/>
            <a:ext cx="163557" cy="144016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854394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Остин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1691</TotalTime>
  <Words>572</Words>
  <Application>Microsoft Office PowerPoint</Application>
  <PresentationFormat>Экран (4:3)</PresentationFormat>
  <Paragraphs>87</Paragraphs>
  <Slides>27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Тема Office</vt:lpstr>
      <vt:lpstr>2016 – Год культуры</vt:lpstr>
      <vt:lpstr>Презентация PowerPoint</vt:lpstr>
      <vt:lpstr>Презентация PowerPoint</vt:lpstr>
      <vt:lpstr>Презентация PowerPoint</vt:lpstr>
      <vt:lpstr>Презентация PowerPoint</vt:lpstr>
      <vt:lpstr>2016 – Год культуры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2016 – Год культуры</dc:title>
  <dc:creator>User</dc:creator>
  <cp:lastModifiedBy>User</cp:lastModifiedBy>
  <cp:revision>77</cp:revision>
  <dcterms:created xsi:type="dcterms:W3CDTF">2016-01-29T10:47:01Z</dcterms:created>
  <dcterms:modified xsi:type="dcterms:W3CDTF">2016-02-16T11:03:11Z</dcterms:modified>
</cp:coreProperties>
</file>